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5"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3obTwglRDmqr/t8X9XsxjBtTs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konen-Hutchins Mari" userId="04341c14-8fde-4421-bd0c-9bbdfa261276" providerId="ADAL" clId="{229C8C0D-4A60-4EA9-A676-46ABDD820145}"/>
    <pc:docChg chg="custSel addSld delSld modSld">
      <pc:chgData name="Putkonen-Hutchins Mari" userId="04341c14-8fde-4421-bd0c-9bbdfa261276" providerId="ADAL" clId="{229C8C0D-4A60-4EA9-A676-46ABDD820145}" dt="2026-02-22T11:21:46.584" v="676" actId="20577"/>
      <pc:docMkLst>
        <pc:docMk/>
      </pc:docMkLst>
      <pc:sldChg chg="new del">
        <pc:chgData name="Putkonen-Hutchins Mari" userId="04341c14-8fde-4421-bd0c-9bbdfa261276" providerId="ADAL" clId="{229C8C0D-4A60-4EA9-A676-46ABDD820145}" dt="2026-02-21T11:53:33.322" v="1" actId="47"/>
        <pc:sldMkLst>
          <pc:docMk/>
          <pc:sldMk cId="441013128" sldId="295"/>
        </pc:sldMkLst>
      </pc:sldChg>
      <pc:sldChg chg="modSp new mod">
        <pc:chgData name="Putkonen-Hutchins Mari" userId="04341c14-8fde-4421-bd0c-9bbdfa261276" providerId="ADAL" clId="{229C8C0D-4A60-4EA9-A676-46ABDD820145}" dt="2026-02-22T11:21:46.584" v="676" actId="20577"/>
        <pc:sldMkLst>
          <pc:docMk/>
          <pc:sldMk cId="3214949334" sldId="295"/>
        </pc:sldMkLst>
        <pc:spChg chg="mod">
          <ac:chgData name="Putkonen-Hutchins Mari" userId="04341c14-8fde-4421-bd0c-9bbdfa261276" providerId="ADAL" clId="{229C8C0D-4A60-4EA9-A676-46ABDD820145}" dt="2026-02-21T11:54:22.715" v="13" actId="20577"/>
          <ac:spMkLst>
            <pc:docMk/>
            <pc:sldMk cId="3214949334" sldId="295"/>
            <ac:spMk id="2" creationId="{5700702B-606B-D290-CF02-C238ED07B69E}"/>
          </ac:spMkLst>
        </pc:spChg>
        <pc:spChg chg="mod">
          <ac:chgData name="Putkonen-Hutchins Mari" userId="04341c14-8fde-4421-bd0c-9bbdfa261276" providerId="ADAL" clId="{229C8C0D-4A60-4EA9-A676-46ABDD820145}" dt="2026-02-22T11:21:46.584" v="676" actId="20577"/>
          <ac:spMkLst>
            <pc:docMk/>
            <pc:sldMk cId="3214949334" sldId="295"/>
            <ac:spMk id="3" creationId="{2784A7A5-22B6-1DC3-28E9-15AC668DEFF8}"/>
          </ac:spMkLst>
        </pc:spChg>
      </pc:sldChg>
      <pc:sldMasterChg chg="delSldLayout">
        <pc:chgData name="Putkonen-Hutchins Mari" userId="04341c14-8fde-4421-bd0c-9bbdfa261276" providerId="ADAL" clId="{229C8C0D-4A60-4EA9-A676-46ABDD820145}" dt="2026-02-21T11:53:33.322" v="1" actId="47"/>
        <pc:sldMasterMkLst>
          <pc:docMk/>
          <pc:sldMasterMk cId="0" sldId="2147483648"/>
        </pc:sldMasterMkLst>
        <pc:sldLayoutChg chg="del">
          <pc:chgData name="Putkonen-Hutchins Mari" userId="04341c14-8fde-4421-bd0c-9bbdfa261276" providerId="ADAL" clId="{229C8C0D-4A60-4EA9-A676-46ABDD820145}" dt="2026-02-21T11:53:33.322" v="1" actId="47"/>
          <pc:sldLayoutMkLst>
            <pc:docMk/>
            <pc:sldMasterMk cId="0" sldId="2147483648"/>
            <pc:sldLayoutMk cId="0" sldId="21474836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0" cy="495030"/>
          </a:xfrm>
          <a:prstGeom prst="rect">
            <a:avLst/>
          </a:prstGeom>
          <a:noFill/>
          <a:ln>
            <a:noFill/>
          </a:ln>
        </p:spPr>
        <p:txBody>
          <a:bodyPr spcFirstLastPara="1" wrap="square" lIns="92750" tIns="46375" rIns="92750" bIns="463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5" y="0"/>
            <a:ext cx="2918830" cy="495030"/>
          </a:xfrm>
          <a:prstGeom prst="rect">
            <a:avLst/>
          </a:prstGeom>
          <a:noFill/>
          <a:ln>
            <a:noFill/>
          </a:ln>
        </p:spPr>
        <p:txBody>
          <a:bodyPr spcFirstLastPara="1" wrap="square" lIns="92750" tIns="46375" rIns="92750" bIns="463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6"/>
            <a:ext cx="2918830" cy="495029"/>
          </a:xfrm>
          <a:prstGeom prst="rect">
            <a:avLst/>
          </a:prstGeom>
          <a:noFill/>
          <a:ln>
            <a:noFill/>
          </a:ln>
        </p:spPr>
        <p:txBody>
          <a:bodyPr spcFirstLastPara="1" wrap="square" lIns="92750" tIns="46375" rIns="92750" bIns="463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5" y="9371286"/>
            <a:ext cx="2918830" cy="495029"/>
          </a:xfrm>
          <a:prstGeom prst="rect">
            <a:avLst/>
          </a:prstGeom>
          <a:noFill/>
          <a:ln>
            <a:noFill/>
          </a:ln>
        </p:spPr>
        <p:txBody>
          <a:bodyPr spcFirstLastPara="1" wrap="square" lIns="92750" tIns="46375" rIns="92750" bIns="463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sldNum" idx="12"/>
          </p:nvPr>
        </p:nvSpPr>
        <p:spPr>
          <a:xfrm>
            <a:off x="3815375" y="9371286"/>
            <a:ext cx="2918830" cy="495029"/>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SzPts val="1400"/>
              <a:buNone/>
            </a:pPr>
            <a:fld id="{00000000-1234-1234-1234-123412341234}" type="slidenum">
              <a:rPr lang="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c28d5741c0_0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c28d5741c0_0_0: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145" name="Google Shape;145;g3c28d5741c0_0_0: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c28d5741c0_0_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c28d5741c0_0_7: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r>
              <a:rPr lang="fi"/>
              <a:t>1. kannatusjäsen juniori, 2 kannatusjäsen seniori, ja loput lajit näkyvät pylvään alla! (huom)</a:t>
            </a:r>
            <a:endParaRPr/>
          </a:p>
        </p:txBody>
      </p:sp>
      <p:sp>
        <p:nvSpPr>
          <p:cNvPr id="152" name="Google Shape;152;g3c28d5741c0_0_7: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73576" y="4748163"/>
            <a:ext cx="5388710" cy="3884973"/>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6b162abb5_2_6: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b6b162abb5_2_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ba17ab1281_2_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ba17ab1281_2_8: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191" name="Google Shape;191;g3ba17ab1281_2_8: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c83d35f1d8_0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c83d35f1d8_0_0: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198" name="Google Shape;198;g3c83d35f1d8_0_0: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ba17ab1281_2_1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ba17ab1281_2_14: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06" name="Google Shape;206;g3ba17ab1281_2_14: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c838c81cdf_0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c838c81cdf_0_0: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16" name="Google Shape;216;g3c838c81cdf_0_0: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b52a925083_0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b52a925083_0_0: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29" name="Google Shape;229;g3b52a925083_0_0: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b52a925083_0_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b52a925083_0_6: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46" name="Google Shape;246;g3b52a925083_0_6: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f0d4835615_0_6: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251" name="Google Shape;251;g1f0d4835615_0_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c9849328d3_0_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c9849328d3_0_1: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58" name="Google Shape;258;g3c9849328d3_0_1: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c9849328d3_0_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c9849328d3_0_8: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65" name="Google Shape;265;g3c9849328d3_0_8: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c9849328d3_0_1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c9849328d3_0_16: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72" name="Google Shape;272;g3c9849328d3_0_16: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c9849328d3_0_3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c9849328d3_0_37:notes"/>
          <p:cNvSpPr txBox="1">
            <a:spLocks noGrp="1"/>
          </p:cNvSpPr>
          <p:nvPr>
            <p:ph type="body" idx="1"/>
          </p:nvPr>
        </p:nvSpPr>
        <p:spPr>
          <a:xfrm>
            <a:off x="673577" y="4748163"/>
            <a:ext cx="5388600" cy="3885000"/>
          </a:xfrm>
          <a:prstGeom prst="rect">
            <a:avLst/>
          </a:prstGeom>
        </p:spPr>
        <p:txBody>
          <a:bodyPr spcFirstLastPara="1" wrap="square" lIns="92750" tIns="46375" rIns="92750" bIns="46375" anchor="t" anchorCtr="0">
            <a:noAutofit/>
          </a:bodyPr>
          <a:lstStyle/>
          <a:p>
            <a:pPr marL="0" lvl="0" indent="0" algn="l" rtl="0">
              <a:spcBef>
                <a:spcPts val="0"/>
              </a:spcBef>
              <a:spcAft>
                <a:spcPts val="0"/>
              </a:spcAft>
              <a:buNone/>
            </a:pPr>
            <a:endParaRPr/>
          </a:p>
        </p:txBody>
      </p:sp>
      <p:sp>
        <p:nvSpPr>
          <p:cNvPr id="279" name="Google Shape;279;g3c9849328d3_0_37:notes"/>
          <p:cNvSpPr txBox="1">
            <a:spLocks noGrp="1"/>
          </p:cNvSpPr>
          <p:nvPr>
            <p:ph type="sldNum" idx="12"/>
          </p:nvPr>
        </p:nvSpPr>
        <p:spPr>
          <a:xfrm>
            <a:off x="3815375" y="9371286"/>
            <a:ext cx="2918700" cy="495000"/>
          </a:xfrm>
          <a:prstGeom prst="rect">
            <a:avLst/>
          </a:prstGeom>
        </p:spPr>
        <p:txBody>
          <a:bodyPr spcFirstLastPara="1" wrap="square" lIns="92750" tIns="46375" rIns="92750" bIns="463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i"/>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291" name="Google Shape;291;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5: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22ff236a27_1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322ff236a27_1_0: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15" name="Google Shape;315;g322ff236a27_1_0:notes"/>
          <p:cNvSpPr txBox="1">
            <a:spLocks noGrp="1"/>
          </p:cNvSpPr>
          <p:nvPr>
            <p:ph type="sldNum" idx="12"/>
          </p:nvPr>
        </p:nvSpPr>
        <p:spPr>
          <a:xfrm>
            <a:off x="3815375" y="9371286"/>
            <a:ext cx="2918700" cy="495000"/>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230168dd6a_0_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3230168dd6a_0_0: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230168dd6a_0_0:notes"/>
          <p:cNvSpPr txBox="1">
            <a:spLocks noGrp="1"/>
          </p:cNvSpPr>
          <p:nvPr>
            <p:ph type="sldNum" idx="12"/>
          </p:nvPr>
        </p:nvSpPr>
        <p:spPr>
          <a:xfrm>
            <a:off x="3815375" y="9371286"/>
            <a:ext cx="2918700" cy="495000"/>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68ad33f7fc_0_9: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340" name="Google Shape;340;g268ad33f7fc_0_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99" name="Google Shape;99;p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5: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73577" y="4748163"/>
            <a:ext cx="5388610" cy="388486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1ec6a47571_0_19: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31ec6a47571_0_19:notes"/>
          <p:cNvSpPr txBox="1">
            <a:spLocks noGrp="1"/>
          </p:cNvSpPr>
          <p:nvPr>
            <p:ph type="body" idx="1"/>
          </p:nvPr>
        </p:nvSpPr>
        <p:spPr>
          <a:xfrm>
            <a:off x="673577" y="4748163"/>
            <a:ext cx="5388600" cy="3885000"/>
          </a:xfrm>
          <a:prstGeom prst="rect">
            <a:avLst/>
          </a:prstGeom>
          <a:noFill/>
          <a:ln>
            <a:noFill/>
          </a:ln>
        </p:spPr>
        <p:txBody>
          <a:bodyPr spcFirstLastPara="1" wrap="square" lIns="92750" tIns="46375" rIns="92750" bIns="46375"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1ec6a47571_0_19:notes"/>
          <p:cNvSpPr txBox="1">
            <a:spLocks noGrp="1"/>
          </p:cNvSpPr>
          <p:nvPr>
            <p:ph type="sldNum" idx="12"/>
          </p:nvPr>
        </p:nvSpPr>
        <p:spPr>
          <a:xfrm>
            <a:off x="3815375" y="9371286"/>
            <a:ext cx="2918700" cy="495000"/>
          </a:xfrm>
          <a:prstGeom prst="rect">
            <a:avLst/>
          </a:prstGeom>
          <a:noFill/>
          <a:ln>
            <a:noFill/>
          </a:ln>
        </p:spPr>
        <p:txBody>
          <a:bodyPr spcFirstLastPara="1" wrap="square" lIns="92750" tIns="46375" rIns="92750" bIns="463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pic>
        <p:nvPicPr>
          <p:cNvPr id="21" name="Google Shape;21;p31"/>
          <p:cNvPicPr preferRelativeResize="0"/>
          <p:nvPr/>
        </p:nvPicPr>
        <p:blipFill rotWithShape="1">
          <a:blip r:embed="rId2">
            <a:alphaModFix/>
          </a:blip>
          <a:srcRect/>
          <a:stretch/>
        </p:blipFill>
        <p:spPr>
          <a:xfrm>
            <a:off x="9540976" y="265113"/>
            <a:ext cx="2453771" cy="156051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a:spLocks noGrp="1"/>
          </p:cNvSpPr>
          <p:nvPr>
            <p:ph type="pic" idx="2"/>
          </p:nvPr>
        </p:nvSpPr>
        <p:spPr>
          <a:xfrm>
            <a:off x="5183188" y="987425"/>
            <a:ext cx="6172200" cy="4873625"/>
          </a:xfrm>
          <a:prstGeom prst="rect">
            <a:avLst/>
          </a:prstGeom>
          <a:noFill/>
          <a:ln>
            <a:noFill/>
          </a:ln>
        </p:spPr>
      </p:sp>
      <p:sp>
        <p:nvSpPr>
          <p:cNvPr id="62" name="Google Shape;62;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tukkutiimi.fi/c/507/asiakaskaupat/hakkapeliitat--71?fbclid=IwY2xjawHKAsZleHRuA2FlbQIxMAABHWCscQnPqNDCML4PYOrdEkrJQWhcd9pzWBeaQ7vAs0U9xih5MAkyFanMeQ_aem_cF687ReUEuG7RIzKCkD0J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p:nvPr/>
        </p:nvSpPr>
        <p:spPr>
          <a:xfrm>
            <a:off x="1473694" y="3631536"/>
            <a:ext cx="10448230" cy="269981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fi" sz="4400" i="0" u="none" strike="noStrike" cap="none">
                <a:solidFill>
                  <a:schemeClr val="dk1"/>
                </a:solidFill>
              </a:rPr>
              <a:t>    Ratsastusseura Hakkapeliitat -71 ry</a:t>
            </a:r>
            <a:endParaRPr sz="4400" i="0" u="none" strike="noStrike" cap="none">
              <a:solidFill>
                <a:schemeClr val="dk1"/>
              </a:solidFill>
            </a:endParaRPr>
          </a:p>
        </p:txBody>
      </p:sp>
      <p:sp>
        <p:nvSpPr>
          <p:cNvPr id="84" name="Google Shape;84;p1"/>
          <p:cNvSpPr txBox="1"/>
          <p:nvPr/>
        </p:nvSpPr>
        <p:spPr>
          <a:xfrm>
            <a:off x="1314450" y="2411413"/>
            <a:ext cx="9144000" cy="1655762"/>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90000"/>
              </a:lnSpc>
              <a:spcBef>
                <a:spcPts val="0"/>
              </a:spcBef>
              <a:spcAft>
                <a:spcPts val="0"/>
              </a:spcAft>
              <a:buClr>
                <a:schemeClr val="dk1"/>
              </a:buClr>
              <a:buSzPct val="100000"/>
              <a:buFont typeface="Arial"/>
              <a:buNone/>
            </a:pPr>
            <a:r>
              <a:rPr lang="fi" sz="8000" i="0" u="none" strike="noStrike" cap="none">
                <a:solidFill>
                  <a:schemeClr val="dk1"/>
                </a:solidFill>
              </a:rPr>
              <a:t>TERVETULOA </a:t>
            </a:r>
            <a:endParaRPr sz="1400" i="0" u="none" strike="noStrike" cap="none">
              <a:solidFill>
                <a:srgbClr val="000000"/>
              </a:solidFill>
            </a:endParaRPr>
          </a:p>
          <a:p>
            <a:pPr marL="0" marR="0" lvl="0" indent="0" algn="ctr" rtl="0">
              <a:lnSpc>
                <a:spcPct val="90000"/>
              </a:lnSpc>
              <a:spcBef>
                <a:spcPts val="1000"/>
              </a:spcBef>
              <a:spcAft>
                <a:spcPts val="0"/>
              </a:spcAft>
              <a:buClr>
                <a:schemeClr val="dk1"/>
              </a:buClr>
              <a:buSzPct val="100000"/>
              <a:buFont typeface="Arial"/>
              <a:buNone/>
            </a:pPr>
            <a:r>
              <a:rPr lang="fi" sz="8000">
                <a:solidFill>
                  <a:schemeClr val="dk1"/>
                </a:solidFill>
              </a:rPr>
              <a:t>21</a:t>
            </a:r>
            <a:r>
              <a:rPr lang="fi" sz="8000" i="0" u="none" strike="noStrike" cap="none">
                <a:solidFill>
                  <a:schemeClr val="dk1"/>
                </a:solidFill>
              </a:rPr>
              <a:t>.2.202</a:t>
            </a:r>
            <a:r>
              <a:rPr lang="fi" sz="8000">
                <a:solidFill>
                  <a:schemeClr val="dk1"/>
                </a:solidFill>
              </a:rPr>
              <a:t>6</a:t>
            </a:r>
            <a:endParaRPr sz="8000" i="0" u="none" strike="noStrike" cap="none">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sz="4000">
                <a:latin typeface="Arial"/>
                <a:ea typeface="Arial"/>
                <a:cs typeface="Arial"/>
                <a:sym typeface="Arial"/>
              </a:rPr>
              <a:t>Jäsenet &amp; kilpailuluvat </a:t>
            </a:r>
            <a:endParaRPr sz="4000">
              <a:latin typeface="Arial"/>
              <a:ea typeface="Arial"/>
              <a:cs typeface="Arial"/>
              <a:sym typeface="Arial"/>
            </a:endParaRPr>
          </a:p>
        </p:txBody>
      </p:sp>
      <p:sp>
        <p:nvSpPr>
          <p:cNvPr id="141" name="Google Shape;141;p14"/>
          <p:cNvSpPr txBox="1">
            <a:spLocks noGrp="1"/>
          </p:cNvSpPr>
          <p:nvPr>
            <p:ph type="body" idx="1"/>
          </p:nvPr>
        </p:nvSpPr>
        <p:spPr>
          <a:xfrm>
            <a:off x="225075" y="1365175"/>
            <a:ext cx="9995700" cy="50748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lnSpcReduction="20000"/>
          </a:bodyPr>
          <a:lstStyle/>
          <a:p>
            <a:pPr marL="228600" lvl="0" indent="-25400" algn="l" rtl="0">
              <a:lnSpc>
                <a:spcPct val="90000"/>
              </a:lnSpc>
              <a:spcBef>
                <a:spcPts val="0"/>
              </a:spcBef>
              <a:spcAft>
                <a:spcPts val="0"/>
              </a:spcAft>
              <a:buClr>
                <a:schemeClr val="dk1"/>
              </a:buClr>
              <a:buSzPts val="3200"/>
              <a:buNone/>
            </a:pPr>
            <a:endParaRPr sz="3200" b="1">
              <a:latin typeface="Arial"/>
              <a:ea typeface="Arial"/>
              <a:cs typeface="Arial"/>
              <a:sym typeface="Arial"/>
            </a:endParaRPr>
          </a:p>
          <a:p>
            <a:pPr marL="228600" lvl="0" indent="0" algn="l" rtl="0">
              <a:lnSpc>
                <a:spcPct val="90000"/>
              </a:lnSpc>
              <a:spcBef>
                <a:spcPts val="1000"/>
              </a:spcBef>
              <a:spcAft>
                <a:spcPts val="0"/>
              </a:spcAft>
              <a:buSzPts val="1800"/>
              <a:buNone/>
            </a:pPr>
            <a:r>
              <a:rPr lang="fi" sz="2500">
                <a:latin typeface="Arial"/>
                <a:ea typeface="Arial"/>
                <a:cs typeface="Arial"/>
                <a:sym typeface="Arial"/>
              </a:rPr>
              <a:t>Jäseniä seurassamme vuonna 2025 oli 116 kpl</a:t>
            </a:r>
            <a:endParaRPr sz="2500">
              <a:latin typeface="Arial"/>
              <a:ea typeface="Arial"/>
              <a:cs typeface="Arial"/>
              <a:sym typeface="Arial"/>
            </a:endParaRPr>
          </a:p>
          <a:p>
            <a:pPr marL="228600" lvl="0" indent="228600" algn="l" rtl="0">
              <a:lnSpc>
                <a:spcPct val="90000"/>
              </a:lnSpc>
              <a:spcBef>
                <a:spcPts val="1000"/>
              </a:spcBef>
              <a:spcAft>
                <a:spcPts val="0"/>
              </a:spcAft>
              <a:buSzPts val="1800"/>
              <a:buNone/>
            </a:pPr>
            <a:r>
              <a:rPr lang="fi" sz="2500">
                <a:latin typeface="Arial"/>
                <a:ea typeface="Arial"/>
                <a:cs typeface="Arial"/>
                <a:sym typeface="Arial"/>
              </a:rPr>
              <a:t>(v. 2024 119, v.2023 117 kpl, v. 2022  112 kpl)</a:t>
            </a:r>
            <a:endParaRPr sz="2500">
              <a:latin typeface="Arial"/>
              <a:ea typeface="Arial"/>
              <a:cs typeface="Arial"/>
              <a:sym typeface="Arial"/>
            </a:endParaRPr>
          </a:p>
          <a:p>
            <a:pPr marL="228600" lvl="0" indent="0" algn="l" rtl="0">
              <a:lnSpc>
                <a:spcPct val="90000"/>
              </a:lnSpc>
              <a:spcBef>
                <a:spcPts val="1000"/>
              </a:spcBef>
              <a:spcAft>
                <a:spcPts val="0"/>
              </a:spcAft>
              <a:buSzPts val="1800"/>
              <a:buNone/>
            </a:pPr>
            <a:r>
              <a:rPr lang="fi" sz="2500">
                <a:latin typeface="Arial"/>
                <a:ea typeface="Arial"/>
                <a:cs typeface="Arial"/>
                <a:sym typeface="Arial"/>
              </a:rPr>
              <a:t>Kilpailulisenssejä oli vuonna v. 2025 yhteensä 42 kpl</a:t>
            </a:r>
            <a:endParaRPr sz="2500">
              <a:latin typeface="Arial"/>
              <a:ea typeface="Arial"/>
              <a:cs typeface="Arial"/>
              <a:sym typeface="Arial"/>
            </a:endParaRPr>
          </a:p>
          <a:p>
            <a:pPr marL="228600" lvl="0" indent="228600" algn="l" rtl="0">
              <a:lnSpc>
                <a:spcPct val="90000"/>
              </a:lnSpc>
              <a:spcBef>
                <a:spcPts val="1000"/>
              </a:spcBef>
              <a:spcAft>
                <a:spcPts val="0"/>
              </a:spcAft>
              <a:buSzPts val="1800"/>
              <a:buNone/>
            </a:pPr>
            <a:r>
              <a:rPr lang="fi" sz="2500">
                <a:latin typeface="Arial"/>
                <a:ea typeface="Arial"/>
                <a:cs typeface="Arial"/>
                <a:sym typeface="Arial"/>
              </a:rPr>
              <a:t>(v. 2024 43 kpl, v. 2023 yht. 41 kpl, v. 2022 yht. 47 kpl)</a:t>
            </a:r>
            <a:endParaRPr sz="2500">
              <a:latin typeface="Arial"/>
              <a:ea typeface="Arial"/>
              <a:cs typeface="Arial"/>
              <a:sym typeface="Arial"/>
            </a:endParaRPr>
          </a:p>
          <a:p>
            <a:pPr marL="1371600" lvl="2" indent="-387350" algn="l" rtl="0">
              <a:lnSpc>
                <a:spcPct val="90000"/>
              </a:lnSpc>
              <a:spcBef>
                <a:spcPts val="1000"/>
              </a:spcBef>
              <a:spcAft>
                <a:spcPts val="0"/>
              </a:spcAft>
              <a:buSzPts val="2500"/>
              <a:buChar char="•"/>
            </a:pPr>
            <a:r>
              <a:rPr lang="fi" sz="2500">
                <a:latin typeface="Arial"/>
                <a:ea typeface="Arial"/>
                <a:cs typeface="Arial"/>
                <a:sym typeface="Arial"/>
              </a:rPr>
              <a:t>Kansainvälinen lupa 1 kpl</a:t>
            </a:r>
            <a:endParaRPr sz="2500">
              <a:latin typeface="Arial"/>
              <a:ea typeface="Arial"/>
              <a:cs typeface="Arial"/>
              <a:sym typeface="Arial"/>
            </a:endParaRPr>
          </a:p>
          <a:p>
            <a:pPr marL="1371600" lvl="2" indent="-387350" algn="l" rtl="0">
              <a:lnSpc>
                <a:spcPct val="90000"/>
              </a:lnSpc>
              <a:spcBef>
                <a:spcPts val="0"/>
              </a:spcBef>
              <a:spcAft>
                <a:spcPts val="0"/>
              </a:spcAft>
              <a:buSzPts val="2500"/>
              <a:buChar char="•"/>
            </a:pPr>
            <a:r>
              <a:rPr lang="fi" sz="2500">
                <a:latin typeface="Arial"/>
                <a:ea typeface="Arial"/>
                <a:cs typeface="Arial"/>
                <a:sym typeface="Arial"/>
              </a:rPr>
              <a:t>Kansallinen lupa 6 kpl  ( v. 2024/4 kpl, v. 2023 /4 kpl, v. 2022/ 6 kpl)</a:t>
            </a:r>
            <a:endParaRPr sz="2500">
              <a:latin typeface="Arial"/>
              <a:ea typeface="Arial"/>
              <a:cs typeface="Arial"/>
              <a:sym typeface="Arial"/>
            </a:endParaRPr>
          </a:p>
          <a:p>
            <a:pPr marL="1371600" lvl="2" indent="-387350" algn="l" rtl="0">
              <a:lnSpc>
                <a:spcPct val="90000"/>
              </a:lnSpc>
              <a:spcBef>
                <a:spcPts val="0"/>
              </a:spcBef>
              <a:spcAft>
                <a:spcPts val="0"/>
              </a:spcAft>
              <a:buSzPts val="2500"/>
              <a:buChar char="•"/>
            </a:pPr>
            <a:r>
              <a:rPr lang="fi" sz="2500">
                <a:latin typeface="Arial"/>
                <a:ea typeface="Arial"/>
                <a:cs typeface="Arial"/>
                <a:sym typeface="Arial"/>
              </a:rPr>
              <a:t>Aluelupa  27 kpl (v. 2024/ 27 kpl, v. 2023/ 35 kpl, v. 2022/ 21 kpl)</a:t>
            </a:r>
            <a:endParaRPr sz="2500">
              <a:latin typeface="Arial"/>
              <a:ea typeface="Arial"/>
              <a:cs typeface="Arial"/>
              <a:sym typeface="Arial"/>
            </a:endParaRPr>
          </a:p>
          <a:p>
            <a:pPr marL="1371600" lvl="2" indent="-387350" algn="l" rtl="0">
              <a:lnSpc>
                <a:spcPct val="90000"/>
              </a:lnSpc>
              <a:spcBef>
                <a:spcPts val="0"/>
              </a:spcBef>
              <a:spcAft>
                <a:spcPts val="0"/>
              </a:spcAft>
              <a:buSzPts val="2500"/>
              <a:buChar char="•"/>
            </a:pPr>
            <a:r>
              <a:rPr lang="fi" sz="2500">
                <a:latin typeface="Arial"/>
                <a:ea typeface="Arial"/>
                <a:cs typeface="Arial"/>
                <a:sym typeface="Arial"/>
              </a:rPr>
              <a:t>Seuralupa 15 kpl (.2024 /12 kpl, v. 2023/ 11 kpl, v. 2022/ 10 kpl)</a:t>
            </a:r>
            <a:endParaRPr sz="2500">
              <a:latin typeface="Arial"/>
              <a:ea typeface="Arial"/>
              <a:cs typeface="Arial"/>
              <a:sym typeface="Arial"/>
            </a:endParaRPr>
          </a:p>
          <a:p>
            <a:pPr marL="1371600" lvl="0" indent="0" algn="l" rtl="0">
              <a:lnSpc>
                <a:spcPct val="90000"/>
              </a:lnSpc>
              <a:spcBef>
                <a:spcPts val="500"/>
              </a:spcBef>
              <a:spcAft>
                <a:spcPts val="0"/>
              </a:spcAft>
              <a:buSzPts val="1800"/>
              <a:buNone/>
            </a:pPr>
            <a:endParaRPr sz="250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c28d5741c0_0_0"/>
          <p:cNvSpPr txBox="1">
            <a:spLocks noGrp="1"/>
          </p:cNvSpPr>
          <p:nvPr>
            <p:ph type="title"/>
          </p:nvPr>
        </p:nvSpPr>
        <p:spPr>
          <a:xfrm>
            <a:off x="420350" y="2785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
              <a:t>Jäsenten ikäjakauma v.2025</a:t>
            </a:r>
            <a:endParaRPr/>
          </a:p>
        </p:txBody>
      </p:sp>
      <p:pic>
        <p:nvPicPr>
          <p:cNvPr id="148" name="Google Shape;148;g3c28d5741c0_0_0"/>
          <p:cNvPicPr preferRelativeResize="0"/>
          <p:nvPr/>
        </p:nvPicPr>
        <p:blipFill>
          <a:blip r:embed="rId3">
            <a:alphaModFix/>
          </a:blip>
          <a:stretch>
            <a:fillRect/>
          </a:stretch>
        </p:blipFill>
        <p:spPr>
          <a:xfrm>
            <a:off x="636400" y="1825450"/>
            <a:ext cx="10659625" cy="458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c28d5741c0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
              <a:t>Jäsenlajit v, 2025</a:t>
            </a:r>
            <a:endParaRPr/>
          </a:p>
        </p:txBody>
      </p:sp>
      <p:sp>
        <p:nvSpPr>
          <p:cNvPr id="155" name="Google Shape;155;g3c28d5741c0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56" name="Google Shape;156;g3c28d5741c0_0_7"/>
          <p:cNvPicPr preferRelativeResize="0"/>
          <p:nvPr/>
        </p:nvPicPr>
        <p:blipFill>
          <a:blip r:embed="rId3">
            <a:alphaModFix/>
          </a:blip>
          <a:stretch>
            <a:fillRect/>
          </a:stretch>
        </p:blipFill>
        <p:spPr>
          <a:xfrm>
            <a:off x="325725" y="1713275"/>
            <a:ext cx="11028076" cy="4575900"/>
          </a:xfrm>
          <a:prstGeom prst="rect">
            <a:avLst/>
          </a:prstGeom>
          <a:noFill/>
          <a:ln>
            <a:noFill/>
          </a:ln>
        </p:spPr>
      </p:pic>
      <p:sp>
        <p:nvSpPr>
          <p:cNvPr id="157" name="Google Shape;157;g3c28d5741c0_0_7"/>
          <p:cNvSpPr txBox="1"/>
          <p:nvPr/>
        </p:nvSpPr>
        <p:spPr>
          <a:xfrm>
            <a:off x="-4814825" y="-686650"/>
            <a:ext cx="12208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Kilpailut – 2025</a:t>
            </a:r>
            <a:endParaRPr>
              <a:latin typeface="Arial"/>
              <a:ea typeface="Arial"/>
              <a:cs typeface="Arial"/>
              <a:sym typeface="Arial"/>
            </a:endParaRPr>
          </a:p>
        </p:txBody>
      </p:sp>
      <p:sp>
        <p:nvSpPr>
          <p:cNvPr id="163" name="Google Shape;163;p8"/>
          <p:cNvSpPr txBox="1">
            <a:spLocks noGrp="1"/>
          </p:cNvSpPr>
          <p:nvPr>
            <p:ph type="body" idx="1"/>
          </p:nvPr>
        </p:nvSpPr>
        <p:spPr>
          <a:xfrm>
            <a:off x="905175" y="1908325"/>
            <a:ext cx="9273300" cy="4430100"/>
          </a:xfrm>
          <a:prstGeom prst="rect">
            <a:avLst/>
          </a:prstGeom>
          <a:noFill/>
          <a:ln>
            <a:noFill/>
          </a:ln>
        </p:spPr>
        <p:txBody>
          <a:bodyPr spcFirstLastPara="1" wrap="square" lIns="91425" tIns="45700" rIns="91425" bIns="45700" anchor="t" anchorCtr="0">
            <a:normAutofit lnSpcReduction="20000"/>
          </a:bodyPr>
          <a:lstStyle/>
          <a:p>
            <a:pPr marL="457200" lvl="0" indent="-406400" algn="l" rtl="0">
              <a:spcBef>
                <a:spcPts val="0"/>
              </a:spcBef>
              <a:spcAft>
                <a:spcPts val="0"/>
              </a:spcAft>
              <a:buSzPts val="2800"/>
              <a:buChar char="•"/>
            </a:pPr>
            <a:r>
              <a:rPr lang="fi"/>
              <a:t>Kilpailuja järjestettiin kahdeksana päivänä, joissa lähtöjä oli yhteensä 320  (v. 2024 336, v. 2023 341 lähtöä, v.2022 314 lähtöä).</a:t>
            </a:r>
            <a:endParaRPr/>
          </a:p>
          <a:p>
            <a:pPr marL="457200" lvl="0" indent="-406400" algn="l" rtl="0">
              <a:spcBef>
                <a:spcPts val="1000"/>
              </a:spcBef>
              <a:spcAft>
                <a:spcPts val="0"/>
              </a:spcAft>
              <a:buSzPts val="2800"/>
              <a:buChar char="•"/>
            </a:pPr>
            <a:r>
              <a:rPr lang="fi"/>
              <a:t>Neljänä päivänä kilpailtiin esteratsastuksessa, lähtöjä oli yhteensä 165 (v. 2024 203, v. 2023 1</a:t>
            </a:r>
            <a:r>
              <a:rPr lang="fi">
                <a:highlight>
                  <a:schemeClr val="lt1"/>
                </a:highlight>
              </a:rPr>
              <a:t>80</a:t>
            </a:r>
            <a:r>
              <a:rPr lang="fi"/>
              <a:t> lähtöä,v. 2022 190 lähtöä).</a:t>
            </a:r>
            <a:endParaRPr/>
          </a:p>
          <a:p>
            <a:pPr marL="457200" lvl="0" indent="-406400" algn="l" rtl="0">
              <a:spcBef>
                <a:spcPts val="1000"/>
              </a:spcBef>
              <a:spcAft>
                <a:spcPts val="0"/>
              </a:spcAft>
              <a:buSzPts val="2800"/>
              <a:buChar char="•"/>
            </a:pPr>
            <a:r>
              <a:rPr lang="fi"/>
              <a:t>Neljänä päivänä kouluratsastuksessa, lähtöjä oli yhteensä 155 (v. 2024 133, v.2023 161 lähtöä, v. 2022 124 lähtöä).  </a:t>
            </a:r>
            <a:endParaRPr/>
          </a:p>
          <a:p>
            <a:pPr marL="457200" lvl="0" indent="-406400" algn="l" rtl="0">
              <a:spcBef>
                <a:spcPts val="1000"/>
              </a:spcBef>
              <a:spcAft>
                <a:spcPts val="0"/>
              </a:spcAft>
              <a:buSzPts val="2800"/>
              <a:buChar char="•"/>
            </a:pPr>
            <a:r>
              <a:rPr lang="fi"/>
              <a:t>ks Kipa-raportti</a:t>
            </a:r>
            <a:endParaRPr>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fi">
                <a:latin typeface="Arial"/>
                <a:ea typeface="Arial"/>
                <a:cs typeface="Arial"/>
                <a:sym typeface="Arial"/>
              </a:rPr>
              <a:t> </a:t>
            </a: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latin typeface="Arial"/>
                <a:ea typeface="Arial"/>
                <a:cs typeface="Arial"/>
                <a:sym typeface="Arial"/>
              </a:rPr>
              <a:t> </a:t>
            </a:r>
            <a:r>
              <a:rPr lang="fi" b="1">
                <a:latin typeface="Arial"/>
                <a:ea typeface="Arial"/>
                <a:cs typeface="Arial"/>
                <a:sym typeface="Arial"/>
              </a:rPr>
              <a:t>Kisapäivät</a:t>
            </a:r>
            <a:r>
              <a:rPr lang="fi">
                <a:latin typeface="Arial"/>
                <a:ea typeface="Arial"/>
                <a:cs typeface="Arial"/>
                <a:sym typeface="Arial"/>
              </a:rPr>
              <a:t> </a:t>
            </a:r>
            <a:r>
              <a:rPr lang="fi" b="1">
                <a:latin typeface="Arial"/>
                <a:ea typeface="Arial"/>
                <a:cs typeface="Arial"/>
                <a:sym typeface="Arial"/>
              </a:rPr>
              <a:t>2025 </a:t>
            </a:r>
            <a:endParaRPr b="1">
              <a:latin typeface="Arial"/>
              <a:ea typeface="Arial"/>
              <a:cs typeface="Arial"/>
              <a:sym typeface="Arial"/>
            </a:endParaRPr>
          </a:p>
        </p:txBody>
      </p:sp>
      <p:sp>
        <p:nvSpPr>
          <p:cNvPr id="169" name="Google Shape;169;p9"/>
          <p:cNvSpPr txBox="1">
            <a:spLocks noGrp="1"/>
          </p:cNvSpPr>
          <p:nvPr>
            <p:ph type="body" idx="1"/>
          </p:nvPr>
        </p:nvSpPr>
        <p:spPr>
          <a:xfrm>
            <a:off x="370700" y="1615200"/>
            <a:ext cx="11326200" cy="4584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fi" sz="2400">
                <a:latin typeface="Arial"/>
                <a:ea typeface="Arial"/>
                <a:cs typeface="Arial"/>
                <a:sym typeface="Arial"/>
              </a:rPr>
              <a:t>	</a:t>
            </a:r>
            <a:endParaRPr sz="2400">
              <a:latin typeface="Arial"/>
              <a:ea typeface="Arial"/>
              <a:cs typeface="Arial"/>
              <a:sym typeface="Arial"/>
            </a:endParaRPr>
          </a:p>
          <a:p>
            <a:pPr marL="0" lvl="0" indent="457200" algn="l" rtl="0">
              <a:lnSpc>
                <a:spcPct val="90000"/>
              </a:lnSpc>
              <a:spcBef>
                <a:spcPts val="0"/>
              </a:spcBef>
              <a:spcAft>
                <a:spcPts val="0"/>
              </a:spcAft>
              <a:buSzPts val="2400"/>
              <a:buNone/>
            </a:pPr>
            <a:r>
              <a:rPr lang="fi" sz="3000">
                <a:latin typeface="Arial"/>
                <a:ea typeface="Arial"/>
                <a:cs typeface="Arial"/>
                <a:sym typeface="Arial"/>
              </a:rPr>
              <a:t>29.3. kouluratsastus (seura) </a:t>
            </a:r>
            <a:br>
              <a:rPr lang="fi" sz="3000">
                <a:latin typeface="Arial"/>
                <a:ea typeface="Arial"/>
                <a:cs typeface="Arial"/>
                <a:sym typeface="Arial"/>
              </a:rPr>
            </a:br>
            <a:r>
              <a:rPr lang="fi" sz="3000">
                <a:latin typeface="Arial"/>
                <a:ea typeface="Arial"/>
                <a:cs typeface="Arial"/>
                <a:sym typeface="Arial"/>
              </a:rPr>
              <a:t>    	13.4. esteratsastus (alue/seura) </a:t>
            </a:r>
            <a:br>
              <a:rPr lang="fi" sz="3000">
                <a:latin typeface="Arial"/>
                <a:ea typeface="Arial"/>
                <a:cs typeface="Arial"/>
                <a:sym typeface="Arial"/>
              </a:rPr>
            </a:br>
            <a:r>
              <a:rPr lang="fi" sz="3000">
                <a:latin typeface="Arial"/>
                <a:ea typeface="Arial"/>
                <a:cs typeface="Arial"/>
                <a:sym typeface="Arial"/>
              </a:rPr>
              <a:t>	29.5. kouluratsastus (seura)</a:t>
            </a:r>
            <a:endParaRPr sz="3000">
              <a:latin typeface="Arial"/>
              <a:ea typeface="Arial"/>
              <a:cs typeface="Arial"/>
              <a:sym typeface="Arial"/>
            </a:endParaRPr>
          </a:p>
          <a:p>
            <a:pPr marL="0" lvl="0" indent="0" algn="l" rtl="0">
              <a:lnSpc>
                <a:spcPct val="90000"/>
              </a:lnSpc>
              <a:spcBef>
                <a:spcPts val="0"/>
              </a:spcBef>
              <a:spcAft>
                <a:spcPts val="0"/>
              </a:spcAft>
              <a:buSzPts val="2800"/>
              <a:buNone/>
            </a:pPr>
            <a:r>
              <a:rPr lang="fi" sz="3000">
                <a:latin typeface="Arial"/>
                <a:ea typeface="Arial"/>
                <a:cs typeface="Arial"/>
                <a:sym typeface="Arial"/>
              </a:rPr>
              <a:t>	15.6. esteratsastus (alue/seura)</a:t>
            </a:r>
            <a:br>
              <a:rPr lang="fi" sz="3000">
                <a:latin typeface="Arial"/>
                <a:ea typeface="Arial"/>
                <a:cs typeface="Arial"/>
                <a:sym typeface="Arial"/>
              </a:rPr>
            </a:br>
            <a:r>
              <a:rPr lang="fi" sz="3000">
                <a:latin typeface="Arial"/>
                <a:ea typeface="Arial"/>
                <a:cs typeface="Arial"/>
                <a:sym typeface="Arial"/>
              </a:rPr>
              <a:t>	23.8. kouluratsastus (alue/seura, seuranmestaruudet)</a:t>
            </a:r>
            <a:endParaRPr sz="3000">
              <a:latin typeface="Arial"/>
              <a:ea typeface="Arial"/>
              <a:cs typeface="Arial"/>
              <a:sym typeface="Arial"/>
            </a:endParaRPr>
          </a:p>
          <a:p>
            <a:pPr marL="0" lvl="0" indent="0" algn="l" rtl="0">
              <a:lnSpc>
                <a:spcPct val="90000"/>
              </a:lnSpc>
              <a:spcBef>
                <a:spcPts val="0"/>
              </a:spcBef>
              <a:spcAft>
                <a:spcPts val="0"/>
              </a:spcAft>
              <a:buSzPts val="2800"/>
              <a:buNone/>
            </a:pPr>
            <a:r>
              <a:rPr lang="fi" sz="3000">
                <a:latin typeface="Arial"/>
                <a:ea typeface="Arial"/>
                <a:cs typeface="Arial"/>
                <a:sym typeface="Arial"/>
              </a:rPr>
              <a:t>	30.8. esteratsastus (alue/seura, seuranmestaruudet)</a:t>
            </a:r>
            <a:endParaRPr sz="3000">
              <a:latin typeface="Arial"/>
              <a:ea typeface="Arial"/>
              <a:cs typeface="Arial"/>
              <a:sym typeface="Arial"/>
            </a:endParaRPr>
          </a:p>
          <a:p>
            <a:pPr marL="0" lvl="0" indent="0" algn="l" rtl="0">
              <a:lnSpc>
                <a:spcPct val="90000"/>
              </a:lnSpc>
              <a:spcBef>
                <a:spcPts val="0"/>
              </a:spcBef>
              <a:spcAft>
                <a:spcPts val="0"/>
              </a:spcAft>
              <a:buSzPts val="2800"/>
              <a:buNone/>
            </a:pPr>
            <a:r>
              <a:rPr lang="fi" sz="3000">
                <a:latin typeface="Arial"/>
                <a:ea typeface="Arial"/>
                <a:cs typeface="Arial"/>
                <a:sym typeface="Arial"/>
              </a:rPr>
              <a:t>	18.10. esteratsastus (alue/seura)</a:t>
            </a:r>
            <a:endParaRPr sz="3000">
              <a:latin typeface="Arial"/>
              <a:ea typeface="Arial"/>
              <a:cs typeface="Arial"/>
              <a:sym typeface="Arial"/>
            </a:endParaRPr>
          </a:p>
          <a:p>
            <a:pPr marL="457200" lvl="0" indent="0" algn="l" rtl="0">
              <a:lnSpc>
                <a:spcPct val="90000"/>
              </a:lnSpc>
              <a:spcBef>
                <a:spcPts val="0"/>
              </a:spcBef>
              <a:spcAft>
                <a:spcPts val="0"/>
              </a:spcAft>
              <a:buSzPts val="2800"/>
              <a:buNone/>
            </a:pPr>
            <a:r>
              <a:rPr lang="fi" sz="3000">
                <a:latin typeface="Arial"/>
                <a:ea typeface="Arial"/>
                <a:cs typeface="Arial"/>
                <a:sym typeface="Arial"/>
              </a:rPr>
              <a:t>1.11. kouluratsastus (seura)</a:t>
            </a:r>
            <a:endParaRPr sz="3000">
              <a:latin typeface="Arial"/>
              <a:ea typeface="Arial"/>
              <a:cs typeface="Arial"/>
              <a:sym typeface="Arial"/>
            </a:endParaRPr>
          </a:p>
          <a:p>
            <a:pPr marL="457200" lvl="0" indent="0" algn="l" rtl="0">
              <a:lnSpc>
                <a:spcPct val="90000"/>
              </a:lnSpc>
              <a:spcBef>
                <a:spcPts val="0"/>
              </a:spcBef>
              <a:spcAft>
                <a:spcPts val="0"/>
              </a:spcAft>
              <a:buClr>
                <a:schemeClr val="dk1"/>
              </a:buClr>
              <a:buSzPts val="2400"/>
              <a:buNone/>
            </a:pPr>
            <a:endParaRPr sz="2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838200" y="157447"/>
            <a:ext cx="10515600" cy="1083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Calibri"/>
              <a:buNone/>
            </a:pPr>
            <a:r>
              <a:rPr lang="fi" b="1">
                <a:latin typeface="Arial"/>
                <a:ea typeface="Arial"/>
                <a:cs typeface="Arial"/>
                <a:sym typeface="Arial"/>
              </a:rPr>
              <a:t>HA-71 Koulumestaruudet 2025</a:t>
            </a:r>
            <a:endParaRPr b="1">
              <a:latin typeface="Arial"/>
              <a:ea typeface="Arial"/>
              <a:cs typeface="Arial"/>
              <a:sym typeface="Arial"/>
            </a:endParaRPr>
          </a:p>
        </p:txBody>
      </p:sp>
      <p:sp>
        <p:nvSpPr>
          <p:cNvPr id="175" name="Google Shape;175;p16"/>
          <p:cNvSpPr txBox="1">
            <a:spLocks noGrp="1"/>
          </p:cNvSpPr>
          <p:nvPr>
            <p:ph type="body" idx="1"/>
          </p:nvPr>
        </p:nvSpPr>
        <p:spPr>
          <a:xfrm>
            <a:off x="838200" y="1602463"/>
            <a:ext cx="10515600" cy="4574400"/>
          </a:xfrm>
          <a:prstGeom prst="rect">
            <a:avLst/>
          </a:prstGeom>
          <a:noFill/>
          <a:ln>
            <a:noFill/>
          </a:ln>
        </p:spPr>
        <p:txBody>
          <a:bodyPr spcFirstLastPara="1" wrap="square" lIns="91425" tIns="45700" rIns="91425" bIns="45700" anchor="t" anchorCtr="0">
            <a:noAutofit/>
          </a:bodyPr>
          <a:lstStyle/>
          <a:p>
            <a:pPr marL="114300" lvl="0" indent="0" algn="l" rtl="0">
              <a:lnSpc>
                <a:spcPct val="70000"/>
              </a:lnSpc>
              <a:spcBef>
                <a:spcPts val="1000"/>
              </a:spcBef>
              <a:spcAft>
                <a:spcPts val="0"/>
              </a:spcAft>
              <a:buSzPts val="1368"/>
              <a:buNone/>
            </a:pPr>
            <a:r>
              <a:rPr lang="fi" sz="1829" b="1">
                <a:latin typeface="Arial"/>
                <a:ea typeface="Arial"/>
                <a:cs typeface="Arial"/>
                <a:sym typeface="Arial"/>
              </a:rPr>
              <a:t>C-mestaruus</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Laura Lahti &amp; Quaretta L</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Mari Putkonen-Hutchins &amp; Hopeahurrikaani</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Jaettu sija: Aada Vesa &amp; Aletheia sekä Anni Tanskanen &amp; Badira</a:t>
            </a:r>
            <a:endParaRPr sz="1829">
              <a:latin typeface="Arial"/>
              <a:ea typeface="Arial"/>
              <a:cs typeface="Arial"/>
              <a:sym typeface="Arial"/>
            </a:endParaRPr>
          </a:p>
          <a:p>
            <a:pPr marL="114300" lvl="0" indent="0" algn="l" rtl="0">
              <a:lnSpc>
                <a:spcPct val="70000"/>
              </a:lnSpc>
              <a:spcBef>
                <a:spcPts val="1000"/>
              </a:spcBef>
              <a:spcAft>
                <a:spcPts val="0"/>
              </a:spcAft>
              <a:buSzPts val="1368"/>
              <a:buNone/>
            </a:pPr>
            <a:r>
              <a:rPr lang="fi" sz="1829">
                <a:latin typeface="Arial"/>
                <a:ea typeface="Arial"/>
                <a:cs typeface="Arial"/>
                <a:sym typeface="Arial"/>
              </a:rPr>
              <a:t> </a:t>
            </a:r>
            <a:endParaRPr sz="1829">
              <a:latin typeface="Arial"/>
              <a:ea typeface="Arial"/>
              <a:cs typeface="Arial"/>
              <a:sym typeface="Arial"/>
            </a:endParaRPr>
          </a:p>
          <a:p>
            <a:pPr marL="114300" lvl="0" indent="0" algn="l" rtl="0">
              <a:lnSpc>
                <a:spcPct val="70000"/>
              </a:lnSpc>
              <a:spcBef>
                <a:spcPts val="1000"/>
              </a:spcBef>
              <a:spcAft>
                <a:spcPts val="0"/>
              </a:spcAft>
              <a:buSzPts val="1368"/>
              <a:buNone/>
            </a:pPr>
            <a:r>
              <a:rPr lang="fi" sz="1829" b="1">
                <a:latin typeface="Arial"/>
                <a:ea typeface="Arial"/>
                <a:cs typeface="Arial"/>
                <a:sym typeface="Arial"/>
              </a:rPr>
              <a:t>B-mestaruus</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Minttu Lampinen &amp; Palon Meteori</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Emmi Maaranen &amp; Lifting</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Antje Moraal &amp; Annas Shakira</a:t>
            </a:r>
            <a:endParaRPr sz="1829">
              <a:latin typeface="Arial"/>
              <a:ea typeface="Arial"/>
              <a:cs typeface="Arial"/>
              <a:sym typeface="Arial"/>
            </a:endParaRPr>
          </a:p>
          <a:p>
            <a:pPr marL="114300" lvl="0" indent="0" algn="l" rtl="0">
              <a:lnSpc>
                <a:spcPct val="70000"/>
              </a:lnSpc>
              <a:spcBef>
                <a:spcPts val="1000"/>
              </a:spcBef>
              <a:spcAft>
                <a:spcPts val="0"/>
              </a:spcAft>
              <a:buSzPts val="1368"/>
              <a:buNone/>
            </a:pPr>
            <a:r>
              <a:rPr lang="fi" sz="1829" b="1">
                <a:latin typeface="Arial"/>
                <a:ea typeface="Arial"/>
                <a:cs typeface="Arial"/>
                <a:sym typeface="Arial"/>
              </a:rPr>
              <a:t> </a:t>
            </a:r>
            <a:endParaRPr sz="1829">
              <a:latin typeface="Arial"/>
              <a:ea typeface="Arial"/>
              <a:cs typeface="Arial"/>
              <a:sym typeface="Arial"/>
            </a:endParaRPr>
          </a:p>
          <a:p>
            <a:pPr marL="114300" lvl="0" indent="0" algn="l" rtl="0">
              <a:lnSpc>
                <a:spcPct val="70000"/>
              </a:lnSpc>
              <a:spcBef>
                <a:spcPts val="1000"/>
              </a:spcBef>
              <a:spcAft>
                <a:spcPts val="0"/>
              </a:spcAft>
              <a:buSzPts val="1368"/>
              <a:buNone/>
            </a:pPr>
            <a:r>
              <a:rPr lang="fi" sz="1829" b="1">
                <a:latin typeface="Arial"/>
                <a:ea typeface="Arial"/>
                <a:cs typeface="Arial"/>
                <a:sym typeface="Arial"/>
              </a:rPr>
              <a:t>A-mestaruus</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Miila Pulkkinen &amp; Reekviem</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Pinja Lampinen &amp; Palon Meteori</a:t>
            </a:r>
            <a:endParaRPr sz="1829">
              <a:latin typeface="Arial"/>
              <a:ea typeface="Arial"/>
              <a:cs typeface="Arial"/>
              <a:sym typeface="Arial"/>
            </a:endParaRPr>
          </a:p>
          <a:p>
            <a:pPr marL="628650" lvl="0" indent="-518668" algn="l" rtl="0">
              <a:lnSpc>
                <a:spcPct val="70000"/>
              </a:lnSpc>
              <a:spcBef>
                <a:spcPts val="1000"/>
              </a:spcBef>
              <a:spcAft>
                <a:spcPts val="0"/>
              </a:spcAft>
              <a:buSzPts val="1868"/>
              <a:buAutoNum type="arabicPeriod"/>
            </a:pPr>
            <a:r>
              <a:rPr lang="fi" sz="1829">
                <a:latin typeface="Arial"/>
                <a:ea typeface="Arial"/>
                <a:cs typeface="Arial"/>
                <a:sym typeface="Arial"/>
              </a:rPr>
              <a:t>Sari Ronkainen &amp; Dragon</a:t>
            </a:r>
            <a:endParaRPr sz="1829">
              <a:latin typeface="Arial"/>
              <a:ea typeface="Arial"/>
              <a:cs typeface="Arial"/>
              <a:sym typeface="Arial"/>
            </a:endParaRPr>
          </a:p>
          <a:p>
            <a:pPr marL="457200" lvl="0" indent="-228600" algn="l" rtl="0">
              <a:lnSpc>
                <a:spcPct val="70000"/>
              </a:lnSpc>
              <a:spcBef>
                <a:spcPts val="1000"/>
              </a:spcBef>
              <a:spcAft>
                <a:spcPts val="0"/>
              </a:spcAft>
              <a:buClr>
                <a:schemeClr val="dk1"/>
              </a:buClr>
              <a:buSzPts val="1368"/>
              <a:buNone/>
            </a:pPr>
            <a:endParaRPr sz="133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838200" y="157447"/>
            <a:ext cx="10515600" cy="108395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Calibri"/>
              <a:buNone/>
            </a:pPr>
            <a:r>
              <a:rPr lang="fi" b="1">
                <a:latin typeface="Arial"/>
                <a:ea typeface="Arial"/>
                <a:cs typeface="Arial"/>
                <a:sym typeface="Arial"/>
              </a:rPr>
              <a:t>HA-71 Estemestaruudet 2025</a:t>
            </a:r>
            <a:endParaRPr b="1">
              <a:latin typeface="Arial"/>
              <a:ea typeface="Arial"/>
              <a:cs typeface="Arial"/>
              <a:sym typeface="Arial"/>
            </a:endParaRPr>
          </a:p>
        </p:txBody>
      </p:sp>
      <p:sp>
        <p:nvSpPr>
          <p:cNvPr id="181" name="Google Shape;181;p17"/>
          <p:cNvSpPr txBox="1">
            <a:spLocks noGrp="1"/>
          </p:cNvSpPr>
          <p:nvPr>
            <p:ph type="body" idx="1"/>
          </p:nvPr>
        </p:nvSpPr>
        <p:spPr>
          <a:xfrm>
            <a:off x="1225200" y="1990875"/>
            <a:ext cx="10128600" cy="4715700"/>
          </a:xfrm>
          <a:prstGeom prst="rect">
            <a:avLst/>
          </a:prstGeom>
          <a:noFill/>
          <a:ln>
            <a:noFill/>
          </a:ln>
        </p:spPr>
        <p:txBody>
          <a:bodyPr spcFirstLastPara="1" wrap="square" lIns="91425" tIns="45700" rIns="91425" bIns="45700" anchor="t" anchorCtr="0">
            <a:normAutofit fontScale="25000"/>
          </a:bodyPr>
          <a:lstStyle/>
          <a:p>
            <a:pPr marL="114300" lvl="0" indent="0" algn="l" rtl="0">
              <a:lnSpc>
                <a:spcPct val="115000"/>
              </a:lnSpc>
              <a:spcBef>
                <a:spcPts val="0"/>
              </a:spcBef>
              <a:spcAft>
                <a:spcPts val="0"/>
              </a:spcAft>
              <a:buSzPct val="45624"/>
              <a:buNone/>
            </a:pPr>
            <a:r>
              <a:rPr lang="fi" sz="7173" b="1">
                <a:latin typeface="Arial"/>
                <a:ea typeface="Arial"/>
                <a:cs typeface="Arial"/>
                <a:sym typeface="Arial"/>
              </a:rPr>
              <a:t>Minimestaruus 70 cm</a:t>
            </a:r>
            <a:endParaRPr sz="7173">
              <a:latin typeface="Arial"/>
              <a:ea typeface="Arial"/>
              <a:cs typeface="Arial"/>
              <a:sym typeface="Arial"/>
            </a:endParaRPr>
          </a:p>
          <a:p>
            <a:pPr marL="628650" lvl="0" indent="-515077" algn="l" rtl="0">
              <a:lnSpc>
                <a:spcPct val="115000"/>
              </a:lnSpc>
              <a:spcBef>
                <a:spcPts val="0"/>
              </a:spcBef>
              <a:spcAft>
                <a:spcPts val="0"/>
              </a:spcAft>
              <a:buSzPct val="101013"/>
              <a:buAutoNum type="arabicPeriod"/>
            </a:pPr>
            <a:r>
              <a:rPr lang="fi" sz="7173">
                <a:latin typeface="Arial"/>
                <a:ea typeface="Arial"/>
                <a:cs typeface="Arial"/>
                <a:sym typeface="Arial"/>
              </a:rPr>
              <a:t>Noora Komulainen &amp; Badira</a:t>
            </a:r>
            <a:endParaRPr sz="7173">
              <a:latin typeface="Arial"/>
              <a:ea typeface="Arial"/>
              <a:cs typeface="Arial"/>
              <a:sym typeface="Arial"/>
            </a:endParaRPr>
          </a:p>
          <a:p>
            <a:pPr marL="628650" lvl="0" indent="-515078" algn="l" rtl="0">
              <a:lnSpc>
                <a:spcPct val="115000"/>
              </a:lnSpc>
              <a:spcBef>
                <a:spcPts val="0"/>
              </a:spcBef>
              <a:spcAft>
                <a:spcPts val="0"/>
              </a:spcAft>
              <a:buSzPct val="101013"/>
              <a:buAutoNum type="arabicPeriod"/>
            </a:pPr>
            <a:r>
              <a:rPr lang="fi" sz="7173">
                <a:latin typeface="Arial"/>
                <a:ea typeface="Arial"/>
                <a:cs typeface="Arial"/>
                <a:sym typeface="Arial"/>
              </a:rPr>
              <a:t>Peppi Ruuskanen &amp; Kansas II</a:t>
            </a:r>
            <a:endParaRPr sz="7173">
              <a:latin typeface="Arial"/>
              <a:ea typeface="Arial"/>
              <a:cs typeface="Arial"/>
              <a:sym typeface="Arial"/>
            </a:endParaRPr>
          </a:p>
          <a:p>
            <a:pPr marL="457200" lvl="0" indent="0" algn="l" rtl="0">
              <a:lnSpc>
                <a:spcPct val="115000"/>
              </a:lnSpc>
              <a:spcBef>
                <a:spcPts val="0"/>
              </a:spcBef>
              <a:spcAft>
                <a:spcPts val="0"/>
              </a:spcAft>
              <a:buSzPct val="45624"/>
              <a:buNone/>
            </a:pPr>
            <a:endParaRPr sz="7173" b="1">
              <a:latin typeface="Arial"/>
              <a:ea typeface="Arial"/>
              <a:cs typeface="Arial"/>
              <a:sym typeface="Arial"/>
            </a:endParaRPr>
          </a:p>
          <a:p>
            <a:pPr marL="114300" lvl="0" indent="0" algn="l" rtl="0">
              <a:lnSpc>
                <a:spcPct val="115000"/>
              </a:lnSpc>
              <a:spcBef>
                <a:spcPts val="0"/>
              </a:spcBef>
              <a:spcAft>
                <a:spcPts val="0"/>
              </a:spcAft>
              <a:buSzPct val="45624"/>
              <a:buNone/>
            </a:pPr>
            <a:r>
              <a:rPr lang="fi" sz="7173" b="1">
                <a:latin typeface="Arial"/>
                <a:ea typeface="Arial"/>
                <a:cs typeface="Arial"/>
                <a:sym typeface="Arial"/>
              </a:rPr>
              <a:t>Medimestaruus 80 cm</a:t>
            </a:r>
            <a:endParaRPr sz="7173">
              <a:latin typeface="Arial"/>
              <a:ea typeface="Arial"/>
              <a:cs typeface="Arial"/>
              <a:sym typeface="Arial"/>
            </a:endParaRPr>
          </a:p>
          <a:p>
            <a:pPr marL="628650" lvl="0" indent="-515078" algn="l" rtl="0">
              <a:lnSpc>
                <a:spcPct val="115000"/>
              </a:lnSpc>
              <a:spcBef>
                <a:spcPts val="0"/>
              </a:spcBef>
              <a:spcAft>
                <a:spcPts val="0"/>
              </a:spcAft>
              <a:buSzPct val="101013"/>
              <a:buAutoNum type="arabicPeriod"/>
            </a:pPr>
            <a:r>
              <a:rPr lang="fi" sz="7173">
                <a:latin typeface="Arial"/>
                <a:ea typeface="Arial"/>
                <a:cs typeface="Arial"/>
                <a:sym typeface="Arial"/>
              </a:rPr>
              <a:t> Minttu Lampinen &amp; Palon Meteori</a:t>
            </a:r>
            <a:endParaRPr sz="7173">
              <a:latin typeface="Arial"/>
              <a:ea typeface="Arial"/>
              <a:cs typeface="Arial"/>
              <a:sym typeface="Arial"/>
            </a:endParaRPr>
          </a:p>
          <a:p>
            <a:pPr marL="628650" lvl="0" indent="-515078" algn="l" rtl="0">
              <a:lnSpc>
                <a:spcPct val="115000"/>
              </a:lnSpc>
              <a:spcBef>
                <a:spcPts val="0"/>
              </a:spcBef>
              <a:spcAft>
                <a:spcPts val="0"/>
              </a:spcAft>
              <a:buSzPct val="101013"/>
              <a:buAutoNum type="arabicPeriod"/>
            </a:pPr>
            <a:r>
              <a:rPr lang="fi" sz="7173">
                <a:latin typeface="Arial"/>
                <a:ea typeface="Arial"/>
                <a:cs typeface="Arial"/>
                <a:sym typeface="Arial"/>
              </a:rPr>
              <a:t>Aada Vesa &amp; Makitas</a:t>
            </a:r>
            <a:endParaRPr sz="7173">
              <a:latin typeface="Arial"/>
              <a:ea typeface="Arial"/>
              <a:cs typeface="Arial"/>
              <a:sym typeface="Arial"/>
            </a:endParaRPr>
          </a:p>
          <a:p>
            <a:pPr marL="628650" lvl="0" indent="-515078" algn="l" rtl="0">
              <a:lnSpc>
                <a:spcPct val="115000"/>
              </a:lnSpc>
              <a:spcBef>
                <a:spcPts val="0"/>
              </a:spcBef>
              <a:spcAft>
                <a:spcPts val="0"/>
              </a:spcAft>
              <a:buSzPct val="101013"/>
              <a:buAutoNum type="arabicPeriod"/>
            </a:pPr>
            <a:r>
              <a:rPr lang="fi" sz="7173">
                <a:latin typeface="Arial"/>
                <a:ea typeface="Arial"/>
                <a:cs typeface="Arial"/>
                <a:sym typeface="Arial"/>
              </a:rPr>
              <a:t>Emmi Maaranen &amp; Lifting</a:t>
            </a:r>
            <a:endParaRPr sz="7173">
              <a:latin typeface="Arial"/>
              <a:ea typeface="Arial"/>
              <a:cs typeface="Arial"/>
              <a:sym typeface="Arial"/>
            </a:endParaRPr>
          </a:p>
          <a:p>
            <a:pPr marL="114300" lvl="0" indent="0" algn="l" rtl="0">
              <a:lnSpc>
                <a:spcPct val="115000"/>
              </a:lnSpc>
              <a:spcBef>
                <a:spcPts val="0"/>
              </a:spcBef>
              <a:spcAft>
                <a:spcPts val="0"/>
              </a:spcAft>
              <a:buSzPct val="45624"/>
              <a:buNone/>
            </a:pPr>
            <a:endParaRPr sz="7173" b="1">
              <a:latin typeface="Arial"/>
              <a:ea typeface="Arial"/>
              <a:cs typeface="Arial"/>
              <a:sym typeface="Arial"/>
            </a:endParaRPr>
          </a:p>
          <a:p>
            <a:pPr marL="114300" lvl="0" indent="0" algn="l" rtl="0">
              <a:lnSpc>
                <a:spcPct val="115000"/>
              </a:lnSpc>
              <a:spcBef>
                <a:spcPts val="0"/>
              </a:spcBef>
              <a:spcAft>
                <a:spcPts val="0"/>
              </a:spcAft>
              <a:buSzPct val="45624"/>
              <a:buNone/>
            </a:pPr>
            <a:r>
              <a:rPr lang="fi" sz="7173" b="1">
                <a:latin typeface="Arial"/>
                <a:ea typeface="Arial"/>
                <a:cs typeface="Arial"/>
                <a:sym typeface="Arial"/>
              </a:rPr>
              <a:t>Maximestaruus 90 cm</a:t>
            </a:r>
            <a:endParaRPr sz="7173" b="1">
              <a:latin typeface="Arial"/>
              <a:ea typeface="Arial"/>
              <a:cs typeface="Arial"/>
              <a:sym typeface="Arial"/>
            </a:endParaRPr>
          </a:p>
          <a:p>
            <a:pPr marL="457200" lvl="0" indent="-342472" algn="l" rtl="0">
              <a:lnSpc>
                <a:spcPct val="115000"/>
              </a:lnSpc>
              <a:spcBef>
                <a:spcPts val="0"/>
              </a:spcBef>
              <a:spcAft>
                <a:spcPts val="0"/>
              </a:spcAft>
              <a:buSzPct val="100000"/>
              <a:buAutoNum type="arabicPeriod"/>
            </a:pPr>
            <a:r>
              <a:rPr lang="fi" sz="7173">
                <a:latin typeface="Arial"/>
                <a:ea typeface="Arial"/>
                <a:cs typeface="Arial"/>
                <a:sym typeface="Arial"/>
              </a:rPr>
              <a:t> Miila Pulkkinen &amp; Miss Summerhay</a:t>
            </a:r>
            <a:endParaRPr sz="7173">
              <a:latin typeface="Arial"/>
              <a:ea typeface="Arial"/>
              <a:cs typeface="Arial"/>
              <a:sym typeface="Arial"/>
            </a:endParaRPr>
          </a:p>
          <a:p>
            <a:pPr marL="457200" lvl="0" indent="-342472" algn="l" rtl="0">
              <a:lnSpc>
                <a:spcPct val="115000"/>
              </a:lnSpc>
              <a:spcBef>
                <a:spcPts val="0"/>
              </a:spcBef>
              <a:spcAft>
                <a:spcPts val="0"/>
              </a:spcAft>
              <a:buSzPct val="100000"/>
              <a:buAutoNum type="arabicPeriod"/>
            </a:pPr>
            <a:r>
              <a:rPr lang="fi" sz="7173">
                <a:latin typeface="Arial"/>
                <a:ea typeface="Arial"/>
                <a:cs typeface="Arial"/>
                <a:sym typeface="Arial"/>
              </a:rPr>
              <a:t>Pinja Lampinen &amp; Palon Meteori</a:t>
            </a:r>
            <a:endParaRPr sz="7173">
              <a:latin typeface="Arial"/>
              <a:ea typeface="Arial"/>
              <a:cs typeface="Arial"/>
              <a:sym typeface="Arial"/>
            </a:endParaRPr>
          </a:p>
          <a:p>
            <a:pPr marL="457200" lvl="0" indent="-342472" algn="l" rtl="0">
              <a:lnSpc>
                <a:spcPct val="115000"/>
              </a:lnSpc>
              <a:spcBef>
                <a:spcPts val="0"/>
              </a:spcBef>
              <a:spcAft>
                <a:spcPts val="0"/>
              </a:spcAft>
              <a:buSzPct val="100000"/>
              <a:buAutoNum type="arabicPeriod"/>
            </a:pPr>
            <a:r>
              <a:rPr lang="fi" sz="7173">
                <a:latin typeface="Arial"/>
                <a:ea typeface="Arial"/>
                <a:cs typeface="Arial"/>
                <a:sym typeface="Arial"/>
              </a:rPr>
              <a:t>Vilma Hämäläinen &amp; Bombastico</a:t>
            </a:r>
            <a:endParaRPr sz="7173">
              <a:latin typeface="Arial"/>
              <a:ea typeface="Arial"/>
              <a:cs typeface="Arial"/>
              <a:sym typeface="Arial"/>
            </a:endParaRPr>
          </a:p>
          <a:p>
            <a:pPr marL="628650" lvl="0" indent="-400050" algn="l" rtl="0">
              <a:lnSpc>
                <a:spcPct val="115000"/>
              </a:lnSpc>
              <a:spcBef>
                <a:spcPts val="0"/>
              </a:spcBef>
              <a:spcAft>
                <a:spcPts val="0"/>
              </a:spcAft>
              <a:buSzPct val="102272"/>
              <a:buNone/>
            </a:pPr>
            <a:endParaRPr sz="3200"/>
          </a:p>
          <a:p>
            <a:pPr marL="457200" lvl="0" indent="-228600" algn="l" rtl="0">
              <a:lnSpc>
                <a:spcPct val="90000"/>
              </a:lnSpc>
              <a:spcBef>
                <a:spcPts val="1000"/>
              </a:spcBef>
              <a:spcAft>
                <a:spcPts val="0"/>
              </a:spcAft>
              <a:buClr>
                <a:schemeClr val="dk1"/>
              </a:buClr>
              <a:buSzPct val="116883"/>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6b162abb5_2_6"/>
          <p:cNvSpPr txBox="1">
            <a:spLocks noGrp="1"/>
          </p:cNvSpPr>
          <p:nvPr>
            <p:ph type="title"/>
          </p:nvPr>
        </p:nvSpPr>
        <p:spPr>
          <a:xfrm>
            <a:off x="772525" y="892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latin typeface="Arial"/>
                <a:ea typeface="Arial"/>
                <a:cs typeface="Arial"/>
                <a:sym typeface="Arial"/>
              </a:rPr>
              <a:t>Aluemestaruudet 2025</a:t>
            </a:r>
            <a:endParaRPr>
              <a:latin typeface="Arial"/>
              <a:ea typeface="Arial"/>
              <a:cs typeface="Arial"/>
              <a:sym typeface="Arial"/>
            </a:endParaRPr>
          </a:p>
        </p:txBody>
      </p:sp>
      <p:sp>
        <p:nvSpPr>
          <p:cNvPr id="187" name="Google Shape;187;g2b6b162abb5_2_6"/>
          <p:cNvSpPr txBox="1"/>
          <p:nvPr/>
        </p:nvSpPr>
        <p:spPr>
          <a:xfrm>
            <a:off x="544650" y="1114825"/>
            <a:ext cx="9650400" cy="6032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800"/>
              <a:buFont typeface="Arial"/>
              <a:buNone/>
            </a:pPr>
            <a:r>
              <a:rPr lang="fi" sz="2200" b="1">
                <a:solidFill>
                  <a:srgbClr val="0A0A0A"/>
                </a:solidFill>
                <a:highlight>
                  <a:schemeClr val="lt1"/>
                </a:highlight>
                <a:latin typeface="Calibri"/>
                <a:ea typeface="Calibri"/>
                <a:cs typeface="Calibri"/>
                <a:sym typeface="Calibri"/>
              </a:rPr>
              <a:t>15.3.2025</a:t>
            </a:r>
            <a:r>
              <a:rPr lang="fi" sz="2200" b="1" i="0" u="none" strike="noStrike" cap="none">
                <a:solidFill>
                  <a:srgbClr val="0A0A0A"/>
                </a:solidFill>
                <a:highlight>
                  <a:schemeClr val="lt1"/>
                </a:highlight>
                <a:latin typeface="Calibri"/>
                <a:ea typeface="Calibri"/>
                <a:cs typeface="Calibri"/>
                <a:sym typeface="Calibri"/>
              </a:rPr>
              <a:t> </a:t>
            </a:r>
            <a:r>
              <a:rPr lang="fi" sz="2200" b="1">
                <a:solidFill>
                  <a:srgbClr val="0A0A0A"/>
                </a:solidFill>
                <a:highlight>
                  <a:schemeClr val="lt1"/>
                </a:highlight>
                <a:latin typeface="Calibri"/>
                <a:ea typeface="Calibri"/>
                <a:cs typeface="Calibri"/>
                <a:sym typeface="Calibri"/>
              </a:rPr>
              <a:t>Itä-Suomen kouluratsastuksen aluehallimestaruus</a:t>
            </a:r>
            <a:r>
              <a:rPr lang="fi" sz="2200" b="1" i="0" u="none" strike="noStrike" cap="none">
                <a:solidFill>
                  <a:srgbClr val="0A0A0A"/>
                </a:solidFill>
                <a:highlight>
                  <a:schemeClr val="lt1"/>
                </a:highlight>
                <a:latin typeface="Calibri"/>
                <a:ea typeface="Calibri"/>
                <a:cs typeface="Calibri"/>
                <a:sym typeface="Calibri"/>
              </a:rPr>
              <a:t>, </a:t>
            </a:r>
            <a:r>
              <a:rPr lang="fi" sz="2200" b="1">
                <a:solidFill>
                  <a:srgbClr val="0A0A0A"/>
                </a:solidFill>
                <a:highlight>
                  <a:schemeClr val="lt1"/>
                </a:highlight>
                <a:latin typeface="Calibri"/>
                <a:ea typeface="Calibri"/>
                <a:cs typeface="Calibri"/>
                <a:sym typeface="Calibri"/>
              </a:rPr>
              <a:t>PKUR</a:t>
            </a:r>
            <a:endParaRPr sz="2200" b="1" i="0" u="none" strike="noStrike" cap="none">
              <a:solidFill>
                <a:srgbClr val="0A0A0A"/>
              </a:solidFill>
              <a:highlight>
                <a:schemeClr val="lt1"/>
              </a:highlight>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fi" sz="2000" i="0" u="none" strike="noStrike" cap="none">
                <a:solidFill>
                  <a:srgbClr val="0A0A0A"/>
                </a:solidFill>
                <a:highlight>
                  <a:schemeClr val="lt1"/>
                </a:highlight>
                <a:latin typeface="Calibri"/>
                <a:ea typeface="Calibri"/>
                <a:cs typeface="Calibri"/>
                <a:sym typeface="Calibri"/>
              </a:rPr>
              <a:t>Suomenhevoset </a:t>
            </a:r>
            <a:r>
              <a:rPr lang="fi" sz="2000">
                <a:solidFill>
                  <a:srgbClr val="0A0A0A"/>
                </a:solidFill>
                <a:highlight>
                  <a:schemeClr val="lt1"/>
                </a:highlight>
                <a:latin typeface="Calibri"/>
                <a:ea typeface="Calibri"/>
                <a:cs typeface="Calibri"/>
                <a:sym typeface="Calibri"/>
              </a:rPr>
              <a:t> </a:t>
            </a:r>
            <a:r>
              <a:rPr lang="fi" sz="1900">
                <a:solidFill>
                  <a:schemeClr val="dk1"/>
                </a:solidFill>
                <a:highlight>
                  <a:schemeClr val="lt1"/>
                </a:highlight>
                <a:latin typeface="Calibri"/>
                <a:ea typeface="Calibri"/>
                <a:cs typeface="Calibri"/>
                <a:sym typeface="Calibri"/>
              </a:rPr>
              <a:t>3</a:t>
            </a:r>
            <a:r>
              <a:rPr lang="fi" sz="1900" i="0" u="none" strike="noStrike" cap="none">
                <a:solidFill>
                  <a:schemeClr val="dk1"/>
                </a:solidFill>
                <a:highlight>
                  <a:schemeClr val="lt1"/>
                </a:highlight>
                <a:latin typeface="Calibri"/>
                <a:ea typeface="Calibri"/>
                <a:cs typeface="Calibri"/>
                <a:sym typeface="Calibri"/>
              </a:rPr>
              <a:t>. Pinja Lampinen - Palon Meteori,  HA-71</a:t>
            </a:r>
            <a:endParaRPr sz="1900" i="0" u="none" strike="noStrike" cap="none">
              <a:solidFill>
                <a:schemeClr val="dk1"/>
              </a:solidFill>
              <a:highlight>
                <a:schemeClr val="lt1"/>
              </a:highlight>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fi" sz="1900">
                <a:solidFill>
                  <a:schemeClr val="dk1"/>
                </a:solidFill>
                <a:highlight>
                  <a:schemeClr val="lt1"/>
                </a:highlight>
                <a:latin typeface="Calibri"/>
                <a:ea typeface="Calibri"/>
                <a:cs typeface="Calibri"/>
                <a:sym typeface="Calibri"/>
              </a:rPr>
              <a:t>Lapsiratsastajat 2. Minttu Lampinen - Palon Meteori, HA-71</a:t>
            </a:r>
            <a:endParaRPr sz="1900">
              <a:solidFill>
                <a:schemeClr val="dk1"/>
              </a:solidFill>
              <a:highlight>
                <a:schemeClr val="lt1"/>
              </a:highlight>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800"/>
              <a:buFont typeface="Arial"/>
              <a:buNone/>
            </a:pPr>
            <a:r>
              <a:rPr lang="fi" sz="2200" b="1">
                <a:solidFill>
                  <a:srgbClr val="0A0A0A"/>
                </a:solidFill>
                <a:highlight>
                  <a:schemeClr val="lt1"/>
                </a:highlight>
                <a:latin typeface="Calibri"/>
                <a:ea typeface="Calibri"/>
                <a:cs typeface="Calibri"/>
                <a:sym typeface="Calibri"/>
              </a:rPr>
              <a:t>5.4.2025</a:t>
            </a:r>
            <a:r>
              <a:rPr lang="fi" sz="2200" b="1" i="0" u="none" strike="noStrike" cap="none">
                <a:solidFill>
                  <a:srgbClr val="0A0A0A"/>
                </a:solidFill>
                <a:highlight>
                  <a:schemeClr val="lt1"/>
                </a:highlight>
                <a:latin typeface="Calibri"/>
                <a:ea typeface="Calibri"/>
                <a:cs typeface="Calibri"/>
                <a:sym typeface="Calibri"/>
              </a:rPr>
              <a:t> </a:t>
            </a:r>
            <a:r>
              <a:rPr lang="fi" sz="2200" b="1">
                <a:solidFill>
                  <a:srgbClr val="0A0A0A"/>
                </a:solidFill>
                <a:highlight>
                  <a:schemeClr val="lt1"/>
                </a:highlight>
                <a:latin typeface="Calibri"/>
                <a:ea typeface="Calibri"/>
                <a:cs typeface="Calibri"/>
                <a:sym typeface="Calibri"/>
              </a:rPr>
              <a:t>Itä-Suomen esteratsastuksen </a:t>
            </a:r>
            <a:r>
              <a:rPr lang="fi" sz="2200" b="1" i="0" u="none" strike="noStrike" cap="none">
                <a:solidFill>
                  <a:srgbClr val="0A0A0A"/>
                </a:solidFill>
                <a:highlight>
                  <a:schemeClr val="lt1"/>
                </a:highlight>
                <a:latin typeface="Calibri"/>
                <a:ea typeface="Calibri"/>
                <a:cs typeface="Calibri"/>
                <a:sym typeface="Calibri"/>
              </a:rPr>
              <a:t>hallimestaruus, Ylä-Sa</a:t>
            </a:r>
            <a:r>
              <a:rPr lang="fi" sz="2200" b="1">
                <a:solidFill>
                  <a:srgbClr val="0A0A0A"/>
                </a:solidFill>
                <a:highlight>
                  <a:schemeClr val="lt1"/>
                </a:highlight>
                <a:latin typeface="Calibri"/>
                <a:ea typeface="Calibri"/>
                <a:cs typeface="Calibri"/>
                <a:sym typeface="Calibri"/>
              </a:rPr>
              <a:t>von koulutuskuntayhtymä</a:t>
            </a:r>
            <a:endParaRPr sz="2200" b="1" i="0" u="none" strike="noStrike" cap="none">
              <a:solidFill>
                <a:srgbClr val="0A0A0A"/>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600"/>
              <a:buFont typeface="Arial"/>
              <a:buNone/>
            </a:pPr>
            <a:r>
              <a:rPr lang="fi" sz="2000">
                <a:solidFill>
                  <a:srgbClr val="0A0A0A"/>
                </a:solidFill>
                <a:latin typeface="Calibri"/>
                <a:ea typeface="Calibri"/>
                <a:cs typeface="Calibri"/>
                <a:sym typeface="Calibri"/>
              </a:rPr>
              <a:t>Suomenhevoset 3. Pinja Lampinen - Palon Meteori, HA-71</a:t>
            </a:r>
            <a:endParaRPr sz="1900" i="0" u="none" strike="noStrike" cap="none">
              <a:solidFill>
                <a:srgbClr val="0A0A0A"/>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500"/>
              <a:buFont typeface="Arial"/>
              <a:buNone/>
            </a:pPr>
            <a:r>
              <a:rPr lang="fi" sz="2200" b="1">
                <a:solidFill>
                  <a:srgbClr val="0A0A0A"/>
                </a:solidFill>
                <a:highlight>
                  <a:schemeClr val="lt1"/>
                </a:highlight>
                <a:latin typeface="Calibri"/>
                <a:ea typeface="Calibri"/>
                <a:cs typeface="Calibri"/>
                <a:sym typeface="Calibri"/>
              </a:rPr>
              <a:t>2.-3.8.2025 Itä-Suomen kenttäratsastuksen aluemestaruus, SuoVaRi</a:t>
            </a:r>
            <a:endParaRPr sz="2200" b="1" i="0" u="none" strike="noStrike" cap="none">
              <a:solidFill>
                <a:srgbClr val="0A0A0A"/>
              </a:solidFill>
              <a:highlight>
                <a:schemeClr val="lt1"/>
              </a:highlight>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500"/>
              <a:buFont typeface="Arial"/>
              <a:buNone/>
            </a:pPr>
            <a:r>
              <a:rPr lang="fi" sz="1900">
                <a:solidFill>
                  <a:srgbClr val="0A0A0A"/>
                </a:solidFill>
                <a:latin typeface="Calibri"/>
                <a:ea typeface="Calibri"/>
                <a:cs typeface="Calibri"/>
                <a:sym typeface="Calibri"/>
              </a:rPr>
              <a:t>90 cm </a:t>
            </a:r>
            <a:r>
              <a:rPr lang="fi" sz="1900" i="0" u="none" strike="noStrike" cap="none">
                <a:solidFill>
                  <a:srgbClr val="0A0A0A"/>
                </a:solidFill>
                <a:latin typeface="Calibri"/>
                <a:ea typeface="Calibri"/>
                <a:cs typeface="Calibri"/>
                <a:sym typeface="Calibri"/>
              </a:rPr>
              <a:t>3. </a:t>
            </a:r>
            <a:r>
              <a:rPr lang="fi" sz="1900">
                <a:solidFill>
                  <a:srgbClr val="0A0A0A"/>
                </a:solidFill>
                <a:latin typeface="Calibri"/>
                <a:ea typeface="Calibri"/>
                <a:cs typeface="Calibri"/>
                <a:sym typeface="Calibri"/>
              </a:rPr>
              <a:t>Janina Karinen - Redinagh Casanova</a:t>
            </a:r>
            <a:endParaRPr sz="1900" i="0" u="none" strike="noStrike" cap="none">
              <a:solidFill>
                <a:srgbClr val="0A0A0A"/>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 sz="2200" b="1">
                <a:solidFill>
                  <a:srgbClr val="0A0A0A"/>
                </a:solidFill>
                <a:highlight>
                  <a:schemeClr val="lt1"/>
                </a:highlight>
                <a:latin typeface="Calibri"/>
                <a:ea typeface="Calibri"/>
                <a:cs typeface="Calibri"/>
                <a:sym typeface="Calibri"/>
              </a:rPr>
              <a:t>13.9.2025 Itä-Suomen kouluratsastuksen aluemestaruus, ETD</a:t>
            </a:r>
            <a:endParaRPr sz="2200" b="1">
              <a:solidFill>
                <a:srgbClr val="0A0A0A"/>
              </a:solidFill>
              <a:highlight>
                <a:schemeClr val="lt1"/>
              </a:highligh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 sz="1900">
                <a:solidFill>
                  <a:srgbClr val="0A0A0A"/>
                </a:solidFill>
                <a:highlight>
                  <a:schemeClr val="lt1"/>
                </a:highlight>
                <a:latin typeface="Calibri"/>
                <a:ea typeface="Calibri"/>
                <a:cs typeface="Calibri"/>
                <a:sym typeface="Calibri"/>
              </a:rPr>
              <a:t>Lapsiratsastajat 2. Minttu Lampinen - Palon Meteori</a:t>
            </a:r>
            <a:endParaRPr sz="1900">
              <a:solidFill>
                <a:srgbClr val="0A0A0A"/>
              </a:solidFill>
              <a:highlight>
                <a:schemeClr val="lt1"/>
              </a:highligh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i" sz="1900">
                <a:solidFill>
                  <a:srgbClr val="0A0A0A"/>
                </a:solidFill>
                <a:highlight>
                  <a:schemeClr val="lt1"/>
                </a:highlight>
                <a:latin typeface="Calibri"/>
                <a:ea typeface="Calibri"/>
                <a:cs typeface="Calibri"/>
                <a:sym typeface="Calibri"/>
              </a:rPr>
              <a:t>Seniorit 3. Miila Pulkkinen - Reekviem</a:t>
            </a:r>
            <a:endParaRPr sz="1900">
              <a:solidFill>
                <a:srgbClr val="0A0A0A"/>
              </a:solidFill>
              <a:latin typeface="Calibri"/>
              <a:ea typeface="Calibri"/>
              <a:cs typeface="Calibri"/>
              <a:sym typeface="Calibri"/>
            </a:endParaRPr>
          </a:p>
          <a:p>
            <a:pPr marL="0" marR="0" lvl="0" indent="0" algn="l" rtl="0">
              <a:lnSpc>
                <a:spcPct val="100000"/>
              </a:lnSpc>
              <a:spcBef>
                <a:spcPts val="1200"/>
              </a:spcBef>
              <a:spcAft>
                <a:spcPts val="1200"/>
              </a:spcAft>
              <a:buClr>
                <a:srgbClr val="000000"/>
              </a:buClr>
              <a:buSzPts val="1500"/>
              <a:buFont typeface="Arial"/>
              <a:buNone/>
            </a:pPr>
            <a:endParaRPr sz="2000" i="0" u="none" strike="noStrike" cap="none">
              <a:solidFill>
                <a:srgbClr val="0A0A0A"/>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ba17ab1281_2_8"/>
          <p:cNvSpPr txBox="1">
            <a:spLocks noGrp="1"/>
          </p:cNvSpPr>
          <p:nvPr>
            <p:ph type="body" idx="1"/>
          </p:nvPr>
        </p:nvSpPr>
        <p:spPr>
          <a:xfrm>
            <a:off x="838200" y="1825625"/>
            <a:ext cx="10764900" cy="46830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fi" sz="1600" b="1">
                <a:solidFill>
                  <a:srgbClr val="0A0A0A"/>
                </a:solidFill>
                <a:highlight>
                  <a:schemeClr val="lt1"/>
                </a:highlight>
                <a:latin typeface="Arial"/>
                <a:ea typeface="Arial"/>
                <a:cs typeface="Arial"/>
                <a:sym typeface="Arial"/>
              </a:rPr>
              <a:t>9.-10.8.2025 Itä-Suomen alueen seurojen väliset joukkuemestaruudet, kouluratsastus, KuoRa</a:t>
            </a:r>
            <a:endParaRPr sz="1600" b="1">
              <a:solidFill>
                <a:srgbClr val="0A0A0A"/>
              </a:solidFill>
              <a:highlight>
                <a:schemeClr val="lt1"/>
              </a:highlight>
              <a:latin typeface="Arial"/>
              <a:ea typeface="Arial"/>
              <a:cs typeface="Arial"/>
              <a:sym typeface="Arial"/>
            </a:endParaRPr>
          </a:p>
          <a:p>
            <a:pPr marL="0" lvl="0" indent="0" algn="l" rtl="0">
              <a:lnSpc>
                <a:spcPct val="115000"/>
              </a:lnSpc>
              <a:spcBef>
                <a:spcPts val="1200"/>
              </a:spcBef>
              <a:spcAft>
                <a:spcPts val="0"/>
              </a:spcAft>
              <a:buNone/>
            </a:pPr>
            <a:r>
              <a:rPr lang="fi" sz="1600">
                <a:solidFill>
                  <a:srgbClr val="0A0A0A"/>
                </a:solidFill>
                <a:highlight>
                  <a:schemeClr val="lt1"/>
                </a:highlight>
                <a:latin typeface="Arial"/>
                <a:ea typeface="Arial"/>
                <a:cs typeface="Arial"/>
                <a:sym typeface="Arial"/>
              </a:rPr>
              <a:t>3. Miila Pulkkinen - Princess Adele, Maaria Paintola - Pepperone, Pinja Lampinen - Palon Meteori,Janina Karinen - Redinagh Casanova</a:t>
            </a:r>
            <a:endParaRPr sz="1600">
              <a:solidFill>
                <a:srgbClr val="0A0A0A"/>
              </a:solidFill>
              <a:highlight>
                <a:schemeClr val="lt1"/>
              </a:highlight>
              <a:latin typeface="Arial"/>
              <a:ea typeface="Arial"/>
              <a:cs typeface="Arial"/>
              <a:sym typeface="Arial"/>
            </a:endParaRPr>
          </a:p>
          <a:p>
            <a:pPr marL="0" lvl="0" indent="0" algn="l" rtl="0">
              <a:lnSpc>
                <a:spcPct val="115000"/>
              </a:lnSpc>
              <a:spcBef>
                <a:spcPts val="1200"/>
              </a:spcBef>
              <a:spcAft>
                <a:spcPts val="0"/>
              </a:spcAft>
              <a:buNone/>
            </a:pPr>
            <a:r>
              <a:rPr lang="fi" sz="1600" b="1">
                <a:solidFill>
                  <a:srgbClr val="0A0A0A"/>
                </a:solidFill>
                <a:highlight>
                  <a:schemeClr val="lt1"/>
                </a:highlight>
                <a:latin typeface="Arial"/>
                <a:ea typeface="Arial"/>
                <a:cs typeface="Arial"/>
                <a:sym typeface="Arial"/>
              </a:rPr>
              <a:t>6.-7.9.2025 Itä-Suomen alueen seurojen väliset joukkuemestaruudet, esteratsastus, KuoRa</a:t>
            </a:r>
            <a:endParaRPr sz="1600" b="1">
              <a:solidFill>
                <a:srgbClr val="0A0A0A"/>
              </a:solidFill>
              <a:highlight>
                <a:schemeClr val="lt1"/>
              </a:highlight>
              <a:latin typeface="Arial"/>
              <a:ea typeface="Arial"/>
              <a:cs typeface="Arial"/>
              <a:sym typeface="Arial"/>
            </a:endParaRPr>
          </a:p>
          <a:p>
            <a:pPr marL="0" lvl="0" indent="0" algn="l" rtl="0">
              <a:lnSpc>
                <a:spcPct val="115000"/>
              </a:lnSpc>
              <a:spcBef>
                <a:spcPts val="1200"/>
              </a:spcBef>
              <a:spcAft>
                <a:spcPts val="0"/>
              </a:spcAft>
              <a:buNone/>
            </a:pPr>
            <a:r>
              <a:rPr lang="fi" sz="1600">
                <a:solidFill>
                  <a:srgbClr val="0A0A0A"/>
                </a:solidFill>
                <a:highlight>
                  <a:schemeClr val="lt1"/>
                </a:highlight>
                <a:latin typeface="Arial"/>
                <a:ea typeface="Arial"/>
                <a:cs typeface="Arial"/>
                <a:sym typeface="Arial"/>
              </a:rPr>
              <a:t>Janina Karinen - Redinagh Casanova, Miila Pulkkinen - Miss Summerhay, Suvi Pelkonen - Badira, Miina Soini - Rooselie</a:t>
            </a:r>
            <a:endParaRPr sz="1600">
              <a:solidFill>
                <a:srgbClr val="0A0A0A"/>
              </a:solidFill>
              <a:highlight>
                <a:schemeClr val="lt1"/>
              </a:highlight>
              <a:latin typeface="Arial"/>
              <a:ea typeface="Arial"/>
              <a:cs typeface="Arial"/>
              <a:sym typeface="Arial"/>
            </a:endParaRPr>
          </a:p>
          <a:p>
            <a:pPr marL="0" lvl="0" indent="0" algn="l" rtl="0">
              <a:lnSpc>
                <a:spcPct val="115000"/>
              </a:lnSpc>
              <a:spcBef>
                <a:spcPts val="1200"/>
              </a:spcBef>
              <a:spcAft>
                <a:spcPts val="0"/>
              </a:spcAft>
              <a:buNone/>
            </a:pPr>
            <a:r>
              <a:rPr lang="fi" sz="1600" b="1">
                <a:solidFill>
                  <a:srgbClr val="0A0A0A"/>
                </a:solidFill>
                <a:highlight>
                  <a:schemeClr val="lt1"/>
                </a:highlight>
                <a:latin typeface="Arial"/>
                <a:ea typeface="Arial"/>
                <a:cs typeface="Arial"/>
                <a:sym typeface="Arial"/>
              </a:rPr>
              <a:t> 3.9.2025 Hakkapeliittojen historiassa ensimmäisen kerran meillä oli joukkue kenttäratsastuksen aluemestaruuskissa sijoitus 4/10</a:t>
            </a:r>
            <a:endParaRPr sz="1600" b="1">
              <a:solidFill>
                <a:srgbClr val="0A0A0A"/>
              </a:solidFill>
              <a:highlight>
                <a:schemeClr val="lt1"/>
              </a:highlight>
              <a:latin typeface="Arial"/>
              <a:ea typeface="Arial"/>
              <a:cs typeface="Arial"/>
              <a:sym typeface="Arial"/>
            </a:endParaRPr>
          </a:p>
          <a:p>
            <a:pPr marL="0" lvl="0" indent="0" algn="l" rtl="0">
              <a:lnSpc>
                <a:spcPct val="115000"/>
              </a:lnSpc>
              <a:spcBef>
                <a:spcPts val="1200"/>
              </a:spcBef>
              <a:spcAft>
                <a:spcPts val="0"/>
              </a:spcAft>
              <a:buNone/>
            </a:pPr>
            <a:endParaRPr sz="1400">
              <a:solidFill>
                <a:srgbClr val="0A0A0A"/>
              </a:solidFill>
              <a:highlight>
                <a:schemeClr val="lt1"/>
              </a:highlight>
              <a:latin typeface="Arial"/>
              <a:ea typeface="Arial"/>
              <a:cs typeface="Arial"/>
              <a:sym typeface="Arial"/>
            </a:endParaRPr>
          </a:p>
          <a:p>
            <a:pPr marL="0" lvl="0" indent="0" algn="l" rtl="0">
              <a:lnSpc>
                <a:spcPct val="115000"/>
              </a:lnSpc>
              <a:spcBef>
                <a:spcPts val="1200"/>
              </a:spcBef>
              <a:spcAft>
                <a:spcPts val="0"/>
              </a:spcAft>
              <a:buNone/>
            </a:pPr>
            <a:endParaRPr sz="1400">
              <a:solidFill>
                <a:srgbClr val="0A0A0A"/>
              </a:solidFill>
              <a:highlight>
                <a:schemeClr val="lt1"/>
              </a:highlight>
              <a:latin typeface="Arial"/>
              <a:ea typeface="Arial"/>
              <a:cs typeface="Arial"/>
              <a:sym typeface="Arial"/>
            </a:endParaRPr>
          </a:p>
        </p:txBody>
      </p:sp>
      <p:pic>
        <p:nvPicPr>
          <p:cNvPr id="194" name="Google Shape;194;g3ba17ab1281_2_8"/>
          <p:cNvPicPr preferRelativeResize="0"/>
          <p:nvPr/>
        </p:nvPicPr>
        <p:blipFill>
          <a:blip r:embed="rId3">
            <a:alphaModFix/>
          </a:blip>
          <a:stretch>
            <a:fillRect/>
          </a:stretch>
        </p:blipFill>
        <p:spPr>
          <a:xfrm>
            <a:off x="838200" y="4780075"/>
            <a:ext cx="6759425" cy="156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c83d35f1d8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
              <a:t>Alueiden väliset joukkuemestaruudet, kenttäratsastus 13-14.9.2025</a:t>
            </a:r>
            <a:endParaRPr/>
          </a:p>
        </p:txBody>
      </p:sp>
      <p:sp>
        <p:nvSpPr>
          <p:cNvPr id="201" name="Google Shape;201;g3c83d35f1d8_0_0"/>
          <p:cNvSpPr txBox="1">
            <a:spLocks noGrp="1"/>
          </p:cNvSpPr>
          <p:nvPr>
            <p:ph type="body" idx="1"/>
          </p:nvPr>
        </p:nvSpPr>
        <p:spPr>
          <a:xfrm>
            <a:off x="8889225" y="2400225"/>
            <a:ext cx="3303000" cy="3868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
              <a:t>Janina Karinen ratsasti hevosellaan Redinagh Casanova Itä-Suomen joukkueessa  joukkuemestaruus kultaa.</a:t>
            </a:r>
            <a:endParaRPr/>
          </a:p>
          <a:p>
            <a:pPr marL="0" lvl="0" indent="0" algn="l" rtl="0">
              <a:spcBef>
                <a:spcPts val="1000"/>
              </a:spcBef>
              <a:spcAft>
                <a:spcPts val="0"/>
              </a:spcAft>
              <a:buNone/>
            </a:pPr>
            <a:endParaRPr/>
          </a:p>
          <a:p>
            <a:pPr marL="0" lvl="0" indent="0" algn="l" rtl="0">
              <a:spcBef>
                <a:spcPts val="1000"/>
              </a:spcBef>
              <a:spcAft>
                <a:spcPts val="0"/>
              </a:spcAft>
              <a:buNone/>
            </a:pPr>
            <a:r>
              <a:rPr lang="fi"/>
              <a:t> </a:t>
            </a:r>
            <a:endParaRPr/>
          </a:p>
        </p:txBody>
      </p:sp>
      <p:pic>
        <p:nvPicPr>
          <p:cNvPr id="202" name="Google Shape;202;g3c83d35f1d8_0_0"/>
          <p:cNvPicPr preferRelativeResize="0"/>
          <p:nvPr/>
        </p:nvPicPr>
        <p:blipFill>
          <a:blip r:embed="rId3">
            <a:alphaModFix/>
          </a:blip>
          <a:stretch>
            <a:fillRect/>
          </a:stretch>
        </p:blipFill>
        <p:spPr>
          <a:xfrm>
            <a:off x="838200" y="2400225"/>
            <a:ext cx="7063649" cy="471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fi" sz="6000">
                <a:latin typeface="Arial"/>
                <a:ea typeface="Arial"/>
                <a:cs typeface="Arial"/>
                <a:sym typeface="Arial"/>
              </a:rPr>
              <a:t>Ohjelma </a:t>
            </a:r>
            <a:endParaRPr sz="6000">
              <a:latin typeface="Arial"/>
              <a:ea typeface="Arial"/>
              <a:cs typeface="Arial"/>
              <a:sym typeface="Arial"/>
            </a:endParaRPr>
          </a:p>
        </p:txBody>
      </p:sp>
      <p:sp>
        <p:nvSpPr>
          <p:cNvPr id="90" name="Google Shape;9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chemeClr val="dk1"/>
              </a:buClr>
              <a:buSzPts val="4000"/>
              <a:buNone/>
            </a:pPr>
            <a:r>
              <a:rPr lang="fi" sz="4000">
                <a:latin typeface="Arial"/>
                <a:ea typeface="Arial"/>
                <a:cs typeface="Arial"/>
                <a:sym typeface="Arial"/>
              </a:rPr>
              <a:t>Tervetuloa</a:t>
            </a:r>
            <a:endParaRPr sz="4000">
              <a:latin typeface="Arial"/>
              <a:ea typeface="Arial"/>
              <a:cs typeface="Arial"/>
              <a:sym typeface="Arial"/>
            </a:endParaRPr>
          </a:p>
          <a:p>
            <a:pPr marL="457200" lvl="1" indent="0" algn="l" rtl="0">
              <a:lnSpc>
                <a:spcPct val="90000"/>
              </a:lnSpc>
              <a:spcBef>
                <a:spcPts val="0"/>
              </a:spcBef>
              <a:spcAft>
                <a:spcPts val="0"/>
              </a:spcAft>
              <a:buClr>
                <a:schemeClr val="dk1"/>
              </a:buClr>
              <a:buSzPts val="4000"/>
              <a:buNone/>
            </a:pPr>
            <a:r>
              <a:rPr lang="fi" sz="4000">
                <a:latin typeface="Arial"/>
                <a:ea typeface="Arial"/>
                <a:cs typeface="Arial"/>
                <a:sym typeface="Arial"/>
              </a:rPr>
              <a:t>Toimintakertomus</a:t>
            </a:r>
            <a:endParaRPr sz="4000">
              <a:latin typeface="Arial"/>
              <a:ea typeface="Arial"/>
              <a:cs typeface="Arial"/>
              <a:sym typeface="Arial"/>
            </a:endParaRPr>
          </a:p>
          <a:p>
            <a:pPr marL="457200" lvl="1" indent="0" algn="l" rtl="0">
              <a:lnSpc>
                <a:spcPct val="90000"/>
              </a:lnSpc>
              <a:spcBef>
                <a:spcPts val="0"/>
              </a:spcBef>
              <a:spcAft>
                <a:spcPts val="0"/>
              </a:spcAft>
              <a:buClr>
                <a:schemeClr val="dk1"/>
              </a:buClr>
              <a:buSzPts val="4000"/>
              <a:buNone/>
            </a:pPr>
            <a:r>
              <a:rPr lang="fi" sz="4000">
                <a:latin typeface="Arial"/>
                <a:ea typeface="Arial"/>
                <a:cs typeface="Arial"/>
                <a:sym typeface="Arial"/>
              </a:rPr>
              <a:t>Vuosikokouksen avaus</a:t>
            </a:r>
            <a:br>
              <a:rPr lang="fi" sz="4000">
                <a:latin typeface="Arial"/>
                <a:ea typeface="Arial"/>
                <a:cs typeface="Arial"/>
                <a:sym typeface="Arial"/>
              </a:rPr>
            </a:br>
            <a:r>
              <a:rPr lang="fi" sz="4000">
                <a:latin typeface="Arial"/>
                <a:ea typeface="Arial"/>
                <a:cs typeface="Arial"/>
                <a:sym typeface="Arial"/>
              </a:rPr>
              <a:t>Muu vuosikokous</a:t>
            </a:r>
            <a:br>
              <a:rPr lang="fi" sz="4000">
                <a:latin typeface="Arial"/>
                <a:ea typeface="Arial"/>
                <a:cs typeface="Arial"/>
                <a:sym typeface="Arial"/>
              </a:rPr>
            </a:br>
            <a:endParaRPr sz="40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ba17ab1281_2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
                <a:latin typeface="Arial"/>
                <a:ea typeface="Arial"/>
                <a:cs typeface="Arial"/>
                <a:sym typeface="Arial"/>
              </a:rPr>
              <a:t>Lisäksi muun muassa:</a:t>
            </a:r>
            <a:endParaRPr>
              <a:latin typeface="Arial"/>
              <a:ea typeface="Arial"/>
              <a:cs typeface="Arial"/>
              <a:sym typeface="Arial"/>
            </a:endParaRPr>
          </a:p>
        </p:txBody>
      </p:sp>
      <p:sp>
        <p:nvSpPr>
          <p:cNvPr id="209" name="Google Shape;209;g3ba17ab1281_2_14"/>
          <p:cNvSpPr txBox="1">
            <a:spLocks noGrp="1"/>
          </p:cNvSpPr>
          <p:nvPr>
            <p:ph type="body" idx="1"/>
          </p:nvPr>
        </p:nvSpPr>
        <p:spPr>
          <a:xfrm>
            <a:off x="4020200" y="1825625"/>
            <a:ext cx="22281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fi" sz="1700">
                <a:latin typeface="Arial"/>
                <a:ea typeface="Arial"/>
                <a:cs typeface="Arial"/>
                <a:sym typeface="Arial"/>
              </a:rPr>
              <a:t>Peppi Ruuskanen ja Kansas II osallistuivat SRL:n  ja kenttäkomitean järjestämään maastoratsastuksen valmennussarjaan ja sen finaaliin SuoVaRin järjestämissä kenttäkilpailuissa. Peppi ja Kansas voittivat valtakunnallisen Candy Cup -luokan ja -finaalin arvosanalla 9/10.</a:t>
            </a:r>
            <a:endParaRPr sz="1700"/>
          </a:p>
        </p:txBody>
      </p:sp>
      <p:pic>
        <p:nvPicPr>
          <p:cNvPr id="210" name="Google Shape;210;g3ba17ab1281_2_14"/>
          <p:cNvPicPr preferRelativeResize="0"/>
          <p:nvPr/>
        </p:nvPicPr>
        <p:blipFill>
          <a:blip r:embed="rId3">
            <a:alphaModFix/>
          </a:blip>
          <a:stretch>
            <a:fillRect/>
          </a:stretch>
        </p:blipFill>
        <p:spPr>
          <a:xfrm>
            <a:off x="122476" y="1746700"/>
            <a:ext cx="3832050" cy="5111299"/>
          </a:xfrm>
          <a:prstGeom prst="rect">
            <a:avLst/>
          </a:prstGeom>
          <a:noFill/>
          <a:ln>
            <a:noFill/>
          </a:ln>
        </p:spPr>
      </p:pic>
      <p:pic>
        <p:nvPicPr>
          <p:cNvPr id="211" name="Google Shape;211;g3ba17ab1281_2_14"/>
          <p:cNvPicPr preferRelativeResize="0"/>
          <p:nvPr/>
        </p:nvPicPr>
        <p:blipFill>
          <a:blip r:embed="rId4">
            <a:alphaModFix/>
          </a:blip>
          <a:stretch>
            <a:fillRect/>
          </a:stretch>
        </p:blipFill>
        <p:spPr>
          <a:xfrm>
            <a:off x="6248300" y="1843225"/>
            <a:ext cx="3647949" cy="4862376"/>
          </a:xfrm>
          <a:prstGeom prst="rect">
            <a:avLst/>
          </a:prstGeom>
          <a:noFill/>
          <a:ln>
            <a:noFill/>
          </a:ln>
        </p:spPr>
      </p:pic>
      <p:sp>
        <p:nvSpPr>
          <p:cNvPr id="212" name="Google Shape;212;g3ba17ab1281_2_14"/>
          <p:cNvSpPr txBox="1"/>
          <p:nvPr/>
        </p:nvSpPr>
        <p:spPr>
          <a:xfrm>
            <a:off x="10098300" y="1886925"/>
            <a:ext cx="1834800" cy="47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i" sz="1700">
                <a:solidFill>
                  <a:srgbClr val="080809"/>
                </a:solidFill>
                <a:highlight>
                  <a:srgbClr val="FFFFFF"/>
                </a:highlight>
              </a:rPr>
              <a:t>Hanne Soininen &amp; La Belleza kävivät heinäkuun alussa Ruotsissa kilpailemassa Laholms International Para Summer Dressage -kilpailuissa ja sijoittuivat vapaaohjelmassa viidennelle sijalle.</a:t>
            </a:r>
            <a:endParaRPr sz="17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c838c81cdf_0_0"/>
          <p:cNvSpPr txBox="1">
            <a:spLocks noGrp="1"/>
          </p:cNvSpPr>
          <p:nvPr>
            <p:ph type="body" idx="1"/>
          </p:nvPr>
        </p:nvSpPr>
        <p:spPr>
          <a:xfrm>
            <a:off x="6278700" y="1825625"/>
            <a:ext cx="50751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endParaRPr/>
          </a:p>
          <a:p>
            <a:pPr marL="0" lvl="0" indent="0" algn="l" rtl="0">
              <a:lnSpc>
                <a:spcPct val="115000"/>
              </a:lnSpc>
              <a:spcBef>
                <a:spcPts val="1000"/>
              </a:spcBef>
              <a:spcAft>
                <a:spcPts val="0"/>
              </a:spcAft>
              <a:buNone/>
            </a:pPr>
            <a:r>
              <a:rPr lang="fi"/>
              <a:t>Pinja Lampinen ratsasti hopealle hevosellaan Palon Meteori Kuopion rastastajien Suomenhevoscupissa 7.6.2025</a:t>
            </a:r>
            <a:endParaRPr/>
          </a:p>
          <a:p>
            <a:pPr marL="0" lvl="0" indent="0" algn="l" rtl="0">
              <a:lnSpc>
                <a:spcPct val="115000"/>
              </a:lnSpc>
              <a:spcBef>
                <a:spcPts val="1000"/>
              </a:spcBef>
              <a:spcAft>
                <a:spcPts val="0"/>
              </a:spcAft>
              <a:buNone/>
            </a:pPr>
            <a:r>
              <a:rPr lang="fi"/>
              <a:t>(Prix de Lempikoru)</a:t>
            </a:r>
            <a:endParaRPr/>
          </a:p>
          <a:p>
            <a:pPr marL="0" lvl="0" indent="0" algn="l" rtl="0">
              <a:lnSpc>
                <a:spcPct val="115000"/>
              </a:lnSpc>
              <a:spcBef>
                <a:spcPts val="1000"/>
              </a:spcBef>
              <a:spcAft>
                <a:spcPts val="0"/>
              </a:spcAft>
              <a:buNone/>
            </a:pPr>
            <a:endParaRPr/>
          </a:p>
        </p:txBody>
      </p:sp>
      <p:pic>
        <p:nvPicPr>
          <p:cNvPr id="219" name="Google Shape;219;g3c838c81cdf_0_0"/>
          <p:cNvPicPr preferRelativeResize="0"/>
          <p:nvPr/>
        </p:nvPicPr>
        <p:blipFill>
          <a:blip r:embed="rId3">
            <a:alphaModFix/>
          </a:blip>
          <a:stretch>
            <a:fillRect/>
          </a:stretch>
        </p:blipFill>
        <p:spPr>
          <a:xfrm>
            <a:off x="620950" y="848150"/>
            <a:ext cx="4962884" cy="65532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9"/>
          <p:cNvSpPr txBox="1">
            <a:spLocks noGrp="1"/>
          </p:cNvSpPr>
          <p:nvPr>
            <p:ph type="title"/>
          </p:nvPr>
        </p:nvSpPr>
        <p:spPr>
          <a:xfrm>
            <a:off x="198600" y="251550"/>
            <a:ext cx="11155200" cy="1073700"/>
          </a:xfrm>
          <a:prstGeom prst="rect">
            <a:avLst/>
          </a:prstGeom>
          <a:noFill/>
          <a:ln>
            <a:noFill/>
          </a:ln>
        </p:spPr>
        <p:txBody>
          <a:bodyPr spcFirstLastPara="1" wrap="square" lIns="91425" tIns="45700" rIns="91425" bIns="45700" anchor="ctr" anchorCtr="0">
            <a:normAutofit/>
          </a:bodyPr>
          <a:lstStyle/>
          <a:p>
            <a:pPr marL="1371600" lvl="0" indent="45720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HA -71 ranking 2025 </a:t>
            </a:r>
            <a:endParaRPr b="1">
              <a:latin typeface="Arial"/>
              <a:ea typeface="Arial"/>
              <a:cs typeface="Arial"/>
              <a:sym typeface="Arial"/>
            </a:endParaRPr>
          </a:p>
        </p:txBody>
      </p:sp>
      <p:pic>
        <p:nvPicPr>
          <p:cNvPr id="225" name="Google Shape;225;p19"/>
          <p:cNvPicPr preferRelativeResize="0"/>
          <p:nvPr/>
        </p:nvPicPr>
        <p:blipFill>
          <a:blip r:embed="rId3">
            <a:alphaModFix/>
          </a:blip>
          <a:stretch>
            <a:fillRect/>
          </a:stretch>
        </p:blipFill>
        <p:spPr>
          <a:xfrm>
            <a:off x="471400" y="1974050"/>
            <a:ext cx="10961450" cy="46895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b52a925083_0_0"/>
          <p:cNvSpPr txBox="1">
            <a:spLocks noGrp="1"/>
          </p:cNvSpPr>
          <p:nvPr>
            <p:ph type="title"/>
          </p:nvPr>
        </p:nvSpPr>
        <p:spPr>
          <a:xfrm>
            <a:off x="409575" y="561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i">
                <a:latin typeface="Arial"/>
                <a:ea typeface="Arial"/>
                <a:cs typeface="Arial"/>
                <a:sym typeface="Arial"/>
              </a:rPr>
              <a:t>Katse vuoteen 2026 </a:t>
            </a:r>
            <a:endParaRPr>
              <a:latin typeface="Arial"/>
              <a:ea typeface="Arial"/>
              <a:cs typeface="Arial"/>
              <a:sym typeface="Arial"/>
            </a:endParaRPr>
          </a:p>
        </p:txBody>
      </p:sp>
      <p:sp>
        <p:nvSpPr>
          <p:cNvPr id="232" name="Google Shape;232;g3b52a925083_0_0"/>
          <p:cNvSpPr txBox="1">
            <a:spLocks noGrp="1"/>
          </p:cNvSpPr>
          <p:nvPr>
            <p:ph type="body" idx="1"/>
          </p:nvPr>
        </p:nvSpPr>
        <p:spPr>
          <a:xfrm>
            <a:off x="409575" y="1173663"/>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i" sz="2500">
                <a:latin typeface="Arial"/>
                <a:ea typeface="Arial"/>
                <a:cs typeface="Arial"/>
                <a:sym typeface="Arial"/>
              </a:rPr>
              <a:t>Toteutimme jäsenillemme kyselyn vuoden 2025 lopussa.</a:t>
            </a:r>
            <a:endParaRPr sz="2500">
              <a:latin typeface="Arial"/>
              <a:ea typeface="Arial"/>
              <a:cs typeface="Arial"/>
              <a:sym typeface="Arial"/>
            </a:endParaRPr>
          </a:p>
          <a:p>
            <a:pPr marL="0" lvl="0" indent="0" algn="l" rtl="0">
              <a:spcBef>
                <a:spcPts val="1000"/>
              </a:spcBef>
              <a:spcAft>
                <a:spcPts val="0"/>
              </a:spcAft>
              <a:buNone/>
            </a:pPr>
            <a:r>
              <a:rPr lang="fi" sz="2500">
                <a:latin typeface="Arial"/>
                <a:ea typeface="Arial"/>
                <a:cs typeface="Arial"/>
                <a:sym typeface="Arial"/>
              </a:rPr>
              <a:t>Vastaajia oli yhteensä 14. </a:t>
            </a:r>
            <a:endParaRPr sz="2500">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a:p>
            <a:pPr marL="0" lvl="0" indent="0" algn="l" rtl="0">
              <a:spcBef>
                <a:spcPts val="1000"/>
              </a:spcBef>
              <a:spcAft>
                <a:spcPts val="0"/>
              </a:spcAft>
              <a:buNone/>
            </a:pPr>
            <a:endParaRPr>
              <a:latin typeface="Arial"/>
              <a:ea typeface="Arial"/>
              <a:cs typeface="Arial"/>
              <a:sym typeface="Arial"/>
            </a:endParaRPr>
          </a:p>
        </p:txBody>
      </p:sp>
      <p:pic>
        <p:nvPicPr>
          <p:cNvPr id="233" name="Google Shape;233;g3b52a925083_0_0"/>
          <p:cNvPicPr preferRelativeResize="0"/>
          <p:nvPr/>
        </p:nvPicPr>
        <p:blipFill>
          <a:blip r:embed="rId3">
            <a:alphaModFix/>
          </a:blip>
          <a:stretch>
            <a:fillRect/>
          </a:stretch>
        </p:blipFill>
        <p:spPr>
          <a:xfrm>
            <a:off x="409575" y="2696800"/>
            <a:ext cx="2800350" cy="1685925"/>
          </a:xfrm>
          <a:prstGeom prst="rect">
            <a:avLst/>
          </a:prstGeom>
          <a:noFill/>
          <a:ln>
            <a:noFill/>
          </a:ln>
        </p:spPr>
      </p:pic>
      <p:pic>
        <p:nvPicPr>
          <p:cNvPr id="234" name="Google Shape;234;g3b52a925083_0_0"/>
          <p:cNvPicPr preferRelativeResize="0"/>
          <p:nvPr/>
        </p:nvPicPr>
        <p:blipFill>
          <a:blip r:embed="rId4">
            <a:alphaModFix/>
          </a:blip>
          <a:stretch>
            <a:fillRect/>
          </a:stretch>
        </p:blipFill>
        <p:spPr>
          <a:xfrm>
            <a:off x="3508750" y="2315800"/>
            <a:ext cx="2587250" cy="2066925"/>
          </a:xfrm>
          <a:prstGeom prst="rect">
            <a:avLst/>
          </a:prstGeom>
          <a:noFill/>
          <a:ln>
            <a:noFill/>
          </a:ln>
        </p:spPr>
      </p:pic>
      <p:pic>
        <p:nvPicPr>
          <p:cNvPr id="235" name="Google Shape;235;g3b52a925083_0_0"/>
          <p:cNvPicPr preferRelativeResize="0"/>
          <p:nvPr/>
        </p:nvPicPr>
        <p:blipFill>
          <a:blip r:embed="rId5">
            <a:alphaModFix/>
          </a:blip>
          <a:stretch>
            <a:fillRect/>
          </a:stretch>
        </p:blipFill>
        <p:spPr>
          <a:xfrm>
            <a:off x="3688175" y="4156650"/>
            <a:ext cx="2667000" cy="1714500"/>
          </a:xfrm>
          <a:prstGeom prst="rect">
            <a:avLst/>
          </a:prstGeom>
          <a:noFill/>
          <a:ln>
            <a:noFill/>
          </a:ln>
        </p:spPr>
      </p:pic>
      <p:sp>
        <p:nvSpPr>
          <p:cNvPr id="236" name="Google Shape;236;g3b52a925083_0_0"/>
          <p:cNvSpPr txBox="1"/>
          <p:nvPr/>
        </p:nvSpPr>
        <p:spPr>
          <a:xfrm>
            <a:off x="518350" y="4156650"/>
            <a:ext cx="27411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600">
                <a:solidFill>
                  <a:schemeClr val="dk1"/>
                </a:solidFill>
                <a:latin typeface="Calibri"/>
                <a:ea typeface="Calibri"/>
                <a:cs typeface="Calibri"/>
                <a:sym typeface="Calibri"/>
              </a:rPr>
              <a:t>KUVA 1. vastaajien tyytyväisyys seuraan ja toimintaan.</a:t>
            </a:r>
            <a:endParaRPr sz="1600">
              <a:solidFill>
                <a:schemeClr val="dk1"/>
              </a:solidFill>
              <a:latin typeface="Calibri"/>
              <a:ea typeface="Calibri"/>
              <a:cs typeface="Calibri"/>
              <a:sym typeface="Calibri"/>
            </a:endParaRPr>
          </a:p>
        </p:txBody>
      </p:sp>
      <p:sp>
        <p:nvSpPr>
          <p:cNvPr id="237" name="Google Shape;237;g3b52a925083_0_0"/>
          <p:cNvSpPr txBox="1"/>
          <p:nvPr/>
        </p:nvSpPr>
        <p:spPr>
          <a:xfrm>
            <a:off x="3508750" y="5808150"/>
            <a:ext cx="3588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300">
                <a:solidFill>
                  <a:schemeClr val="dk1"/>
                </a:solidFill>
                <a:latin typeface="Calibri"/>
                <a:ea typeface="Calibri"/>
                <a:cs typeface="Calibri"/>
                <a:sym typeface="Calibri"/>
              </a:rPr>
              <a:t>KUVA 2. vastaajat ovat osallistuneet seuraaviin </a:t>
            </a:r>
            <a:endParaRPr sz="1300">
              <a:solidFill>
                <a:schemeClr val="dk1"/>
              </a:solidFill>
              <a:latin typeface="Calibri"/>
              <a:ea typeface="Calibri"/>
              <a:cs typeface="Calibri"/>
              <a:sym typeface="Calibri"/>
            </a:endParaRPr>
          </a:p>
          <a:p>
            <a:pPr marL="0" lvl="0" indent="0" algn="l" rtl="0">
              <a:spcBef>
                <a:spcPts val="0"/>
              </a:spcBef>
              <a:spcAft>
                <a:spcPts val="0"/>
              </a:spcAft>
              <a:buNone/>
            </a:pPr>
            <a:r>
              <a:rPr lang="fi" sz="1300">
                <a:solidFill>
                  <a:schemeClr val="dk1"/>
                </a:solidFill>
                <a:latin typeface="Calibri"/>
                <a:ea typeface="Calibri"/>
                <a:cs typeface="Calibri"/>
                <a:sym typeface="Calibri"/>
              </a:rPr>
              <a:t>tapahtumiin  v. 2025</a:t>
            </a:r>
            <a:endParaRPr sz="1300">
              <a:solidFill>
                <a:schemeClr val="dk1"/>
              </a:solidFill>
              <a:latin typeface="Calibri"/>
              <a:ea typeface="Calibri"/>
              <a:cs typeface="Calibri"/>
              <a:sym typeface="Calibri"/>
            </a:endParaRPr>
          </a:p>
        </p:txBody>
      </p:sp>
      <p:cxnSp>
        <p:nvCxnSpPr>
          <p:cNvPr id="238" name="Google Shape;238;g3b52a925083_0_0"/>
          <p:cNvCxnSpPr/>
          <p:nvPr/>
        </p:nvCxnSpPr>
        <p:spPr>
          <a:xfrm>
            <a:off x="2950525" y="2551825"/>
            <a:ext cx="18600" cy="31896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FF">
                <a:alpha val="50000"/>
              </a:srgbClr>
            </a:outerShdw>
          </a:effectLst>
        </p:spPr>
      </p:cxnSp>
      <p:cxnSp>
        <p:nvCxnSpPr>
          <p:cNvPr id="239" name="Google Shape;239;g3b52a925083_0_0"/>
          <p:cNvCxnSpPr/>
          <p:nvPr/>
        </p:nvCxnSpPr>
        <p:spPr>
          <a:xfrm>
            <a:off x="7306550" y="2541850"/>
            <a:ext cx="11400" cy="3344700"/>
          </a:xfrm>
          <a:prstGeom prst="straightConnector1">
            <a:avLst/>
          </a:prstGeom>
          <a:noFill/>
          <a:ln w="9525" cap="flat" cmpd="sng">
            <a:solidFill>
              <a:schemeClr val="dk2"/>
            </a:solidFill>
            <a:prstDash val="solid"/>
            <a:round/>
            <a:headEnd type="none" w="med" len="med"/>
            <a:tailEnd type="none" w="med" len="med"/>
          </a:ln>
          <a:effectLst>
            <a:outerShdw blurRad="57150" dist="19050" dir="5400000" algn="bl" rotWithShape="0">
              <a:srgbClr val="0000FF">
                <a:alpha val="50000"/>
              </a:srgbClr>
            </a:outerShdw>
          </a:effectLst>
        </p:spPr>
      </p:cxnSp>
      <p:pic>
        <p:nvPicPr>
          <p:cNvPr id="240" name="Google Shape;240;g3b52a925083_0_0"/>
          <p:cNvPicPr preferRelativeResize="0"/>
          <p:nvPr/>
        </p:nvPicPr>
        <p:blipFill>
          <a:blip r:embed="rId6">
            <a:alphaModFix/>
          </a:blip>
          <a:stretch>
            <a:fillRect/>
          </a:stretch>
        </p:blipFill>
        <p:spPr>
          <a:xfrm>
            <a:off x="8198263" y="2639638"/>
            <a:ext cx="2066925" cy="1800225"/>
          </a:xfrm>
          <a:prstGeom prst="rect">
            <a:avLst/>
          </a:prstGeom>
          <a:noFill/>
          <a:ln>
            <a:noFill/>
          </a:ln>
        </p:spPr>
      </p:pic>
      <p:pic>
        <p:nvPicPr>
          <p:cNvPr id="241" name="Google Shape;241;g3b52a925083_0_0"/>
          <p:cNvPicPr preferRelativeResize="0"/>
          <p:nvPr/>
        </p:nvPicPr>
        <p:blipFill>
          <a:blip r:embed="rId7">
            <a:alphaModFix/>
          </a:blip>
          <a:stretch>
            <a:fillRect/>
          </a:stretch>
        </p:blipFill>
        <p:spPr>
          <a:xfrm>
            <a:off x="8522650" y="4555300"/>
            <a:ext cx="1664675" cy="797525"/>
          </a:xfrm>
          <a:prstGeom prst="rect">
            <a:avLst/>
          </a:prstGeom>
          <a:noFill/>
          <a:ln>
            <a:noFill/>
          </a:ln>
        </p:spPr>
      </p:pic>
      <p:sp>
        <p:nvSpPr>
          <p:cNvPr id="242" name="Google Shape;242;g3b52a925083_0_0"/>
          <p:cNvSpPr txBox="1"/>
          <p:nvPr/>
        </p:nvSpPr>
        <p:spPr>
          <a:xfrm>
            <a:off x="7844825" y="5777400"/>
            <a:ext cx="3937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i" sz="1500">
                <a:solidFill>
                  <a:schemeClr val="dk1"/>
                </a:solidFill>
                <a:latin typeface="Calibri"/>
                <a:ea typeface="Calibri"/>
                <a:cs typeface="Calibri"/>
                <a:sym typeface="Calibri"/>
              </a:rPr>
              <a:t>KUVA 3. Vastaajien tahto osallistua tapahtumien talkootyöhön</a:t>
            </a:r>
            <a:endParaRPr sz="15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b52a925083_0_6"/>
          <p:cNvSpPr txBox="1"/>
          <p:nvPr/>
        </p:nvSpPr>
        <p:spPr>
          <a:xfrm>
            <a:off x="538300" y="418675"/>
            <a:ext cx="10605900" cy="5551500"/>
          </a:xfrm>
          <a:prstGeom prst="rect">
            <a:avLst/>
          </a:prstGeom>
          <a:noFill/>
          <a:ln>
            <a:noFill/>
          </a:ln>
        </p:spPr>
        <p:txBody>
          <a:bodyPr spcFirstLastPara="1" wrap="square" lIns="91425" tIns="91425" rIns="91425" bIns="91425" anchor="t" anchorCtr="0">
            <a:spAutoFit/>
          </a:bodyPr>
          <a:lstStyle/>
          <a:p>
            <a:pPr marL="0" lvl="0" indent="0" algn="l" rtl="0">
              <a:lnSpc>
                <a:spcPct val="142857"/>
              </a:lnSpc>
              <a:spcBef>
                <a:spcPts val="1400"/>
              </a:spcBef>
              <a:spcAft>
                <a:spcPts val="0"/>
              </a:spcAft>
              <a:buNone/>
            </a:pPr>
            <a:r>
              <a:rPr lang="fi" sz="1450" b="1">
                <a:solidFill>
                  <a:schemeClr val="dk1"/>
                </a:solidFill>
              </a:rPr>
              <a:t>Keskeiset toiveet ja ideat</a:t>
            </a:r>
            <a:endParaRPr sz="1450" b="1">
              <a:solidFill>
                <a:schemeClr val="dk1"/>
              </a:solidFill>
            </a:endParaRPr>
          </a:p>
          <a:p>
            <a:pPr marL="457200" lvl="0" indent="-307975" algn="l" rtl="0">
              <a:lnSpc>
                <a:spcPct val="115000"/>
              </a:lnSpc>
              <a:spcBef>
                <a:spcPts val="1100"/>
              </a:spcBef>
              <a:spcAft>
                <a:spcPts val="0"/>
              </a:spcAft>
              <a:buClr>
                <a:schemeClr val="dk1"/>
              </a:buClr>
              <a:buSzPts val="1250"/>
              <a:buAutoNum type="arabicPeriod"/>
            </a:pPr>
            <a:r>
              <a:rPr lang="fi" sz="1250" b="1">
                <a:solidFill>
                  <a:schemeClr val="dk1"/>
                </a:solidFill>
              </a:rPr>
              <a:t>Kilpailut</a:t>
            </a:r>
            <a:endParaRPr sz="1250" b="1">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Jatkuvuus: Toivotaan, että kisoja järjestetään yhtä hyvin kuin edellisenä vuonna.</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 Toiveena myös järjestää erilaisia kilpailuja eri tasoille.</a:t>
            </a:r>
            <a:endParaRPr sz="1250">
              <a:solidFill>
                <a:schemeClr val="dk1"/>
              </a:solidFill>
            </a:endParaRPr>
          </a:p>
          <a:p>
            <a:pPr marL="457200" lvl="0" indent="-307975" algn="l" rtl="0">
              <a:lnSpc>
                <a:spcPct val="115000"/>
              </a:lnSpc>
              <a:spcBef>
                <a:spcPts val="0"/>
              </a:spcBef>
              <a:spcAft>
                <a:spcPts val="0"/>
              </a:spcAft>
              <a:buClr>
                <a:schemeClr val="dk1"/>
              </a:buClr>
              <a:buSzPts val="1250"/>
              <a:buAutoNum type="arabicPeriod"/>
            </a:pPr>
            <a:r>
              <a:rPr lang="fi" sz="1250" b="1">
                <a:solidFill>
                  <a:schemeClr val="dk1"/>
                </a:solidFill>
              </a:rPr>
              <a:t>Klinikat ja koulutukset</a:t>
            </a:r>
            <a:endParaRPr sz="1250" b="1">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Ammattilaisten klinikat eri aihepiireistä (esim. Kimmo, Kari Vepsä, Ville Vaurio).</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Ratsastusklinikat (erityisesti koulu) ja lajitutustumiset </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Valmennuksia ja hevosen hyvinvointia tukevia luentoja (mm. hevosten ruokinta, kuolaimet, suun hyvinvointi, ratsastajan oheisliikunta).</a:t>
            </a:r>
            <a:endParaRPr sz="1250">
              <a:solidFill>
                <a:schemeClr val="dk1"/>
              </a:solidFill>
            </a:endParaRPr>
          </a:p>
          <a:p>
            <a:pPr marL="457200" lvl="0" indent="-307975" algn="l" rtl="0">
              <a:lnSpc>
                <a:spcPct val="115000"/>
              </a:lnSpc>
              <a:spcBef>
                <a:spcPts val="0"/>
              </a:spcBef>
              <a:spcAft>
                <a:spcPts val="0"/>
              </a:spcAft>
              <a:buClr>
                <a:schemeClr val="dk1"/>
              </a:buClr>
              <a:buSzPts val="1250"/>
              <a:buAutoNum type="arabicPeriod"/>
            </a:pPr>
            <a:r>
              <a:rPr lang="fi" sz="1250" b="1">
                <a:solidFill>
                  <a:schemeClr val="dk1"/>
                </a:solidFill>
              </a:rPr>
              <a:t>Yhteisölliset tapahtumat</a:t>
            </a:r>
            <a:endParaRPr sz="1250" b="1">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Hevostarvikekirppis.</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Illanviettoja, heppapäiviä.</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Pikkujoulut ja infotilaisuudet esimerkiksi kilpailuita aloittaville.</a:t>
            </a:r>
            <a:endParaRPr sz="1250">
              <a:solidFill>
                <a:schemeClr val="dk1"/>
              </a:solidFill>
            </a:endParaRPr>
          </a:p>
          <a:p>
            <a:pPr marL="457200" lvl="0" indent="-307975" algn="l" rtl="0">
              <a:lnSpc>
                <a:spcPct val="115000"/>
              </a:lnSpc>
              <a:spcBef>
                <a:spcPts val="0"/>
              </a:spcBef>
              <a:spcAft>
                <a:spcPts val="0"/>
              </a:spcAft>
              <a:buClr>
                <a:schemeClr val="dk1"/>
              </a:buClr>
              <a:buSzPts val="1250"/>
              <a:buAutoNum type="arabicPeriod"/>
            </a:pPr>
            <a:r>
              <a:rPr lang="fi" sz="1250" b="1">
                <a:solidFill>
                  <a:schemeClr val="dk1"/>
                </a:solidFill>
              </a:rPr>
              <a:t>Erikoistapahtumat</a:t>
            </a:r>
            <a:endParaRPr sz="1250" b="1">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Hyväntekeväisyystapahtumia ja koko perheen hevosaiheiset tapahtumat.</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Irtohypytys yleisölle avoimena.</a:t>
            </a:r>
            <a:endParaRPr sz="1250">
              <a:solidFill>
                <a:schemeClr val="dk1"/>
              </a:solidFill>
            </a:endParaRPr>
          </a:p>
          <a:p>
            <a:pPr marL="457200" lvl="0" indent="-307975" algn="l" rtl="0">
              <a:lnSpc>
                <a:spcPct val="115000"/>
              </a:lnSpc>
              <a:spcBef>
                <a:spcPts val="0"/>
              </a:spcBef>
              <a:spcAft>
                <a:spcPts val="0"/>
              </a:spcAft>
              <a:buClr>
                <a:schemeClr val="dk1"/>
              </a:buClr>
              <a:buSzPts val="1250"/>
              <a:buAutoNum type="arabicPeriod"/>
            </a:pPr>
            <a:r>
              <a:rPr lang="fi" sz="1250" b="1">
                <a:solidFill>
                  <a:schemeClr val="dk1"/>
                </a:solidFill>
              </a:rPr>
              <a:t>Seuramatkat</a:t>
            </a:r>
            <a:endParaRPr sz="1250" b="1">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Hevosmessut, HIHS, Ypäjän klinikat.</a:t>
            </a:r>
            <a:endParaRPr sz="1250">
              <a:solidFill>
                <a:schemeClr val="dk1"/>
              </a:solidFill>
            </a:endParaRPr>
          </a:p>
          <a:p>
            <a:pPr marL="914400" lvl="1" indent="-307975" algn="l" rtl="0">
              <a:lnSpc>
                <a:spcPct val="115000"/>
              </a:lnSpc>
              <a:spcBef>
                <a:spcPts val="0"/>
              </a:spcBef>
              <a:spcAft>
                <a:spcPts val="0"/>
              </a:spcAft>
              <a:buClr>
                <a:schemeClr val="dk1"/>
              </a:buClr>
              <a:buSzPts val="1250"/>
              <a:buChar char="○"/>
            </a:pPr>
            <a:r>
              <a:rPr lang="fi" sz="1250">
                <a:solidFill>
                  <a:schemeClr val="dk1"/>
                </a:solidFill>
              </a:rPr>
              <a:t>Yhteistyö muiden seurojen/tallien kanssa.</a:t>
            </a:r>
            <a:endParaRPr sz="1250">
              <a:solidFill>
                <a:schemeClr val="dk1"/>
              </a:solidFill>
            </a:endParaRPr>
          </a:p>
          <a:p>
            <a:pPr marL="0" lvl="0" indent="0" algn="l" rtl="0">
              <a:lnSpc>
                <a:spcPct val="142857"/>
              </a:lnSpc>
              <a:spcBef>
                <a:spcPts val="1400"/>
              </a:spcBef>
              <a:spcAft>
                <a:spcPts val="0"/>
              </a:spcAft>
              <a:buNone/>
            </a:pPr>
            <a:r>
              <a:rPr lang="fi" sz="1450" b="1">
                <a:solidFill>
                  <a:schemeClr val="dk1"/>
                </a:solidFill>
              </a:rPr>
              <a:t>Yleisiä havaintoja </a:t>
            </a:r>
            <a:endParaRPr sz="1450" b="1">
              <a:solidFill>
                <a:schemeClr val="dk1"/>
              </a:solidFill>
            </a:endParaRPr>
          </a:p>
          <a:p>
            <a:pPr marL="0" lvl="0" indent="0" algn="l" rtl="0">
              <a:lnSpc>
                <a:spcPct val="142857"/>
              </a:lnSpc>
              <a:spcBef>
                <a:spcPts val="1400"/>
              </a:spcBef>
              <a:spcAft>
                <a:spcPts val="400"/>
              </a:spcAft>
              <a:buNone/>
            </a:pPr>
            <a:r>
              <a:rPr lang="fi" sz="1250">
                <a:solidFill>
                  <a:schemeClr val="dk1"/>
                </a:solidFill>
              </a:rPr>
              <a:t>Paljon kiinnostusta monipuolisiin tapahtumiin osallistumisessa. Kilpailut ja klinikat ovat selkeästi suosituimpia. Paljon kiitoksia kisojen järjestämisestä. </a:t>
            </a:r>
            <a:endParaRPr sz="125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f0d4835615_0_6"/>
          <p:cNvSpPr txBox="1">
            <a:spLocks noGrp="1"/>
          </p:cNvSpPr>
          <p:nvPr>
            <p:ph type="title"/>
          </p:nvPr>
        </p:nvSpPr>
        <p:spPr>
          <a:xfrm>
            <a:off x="915075" y="303600"/>
            <a:ext cx="10515600" cy="1325700"/>
          </a:xfrm>
          <a:prstGeom prst="rect">
            <a:avLst/>
          </a:prstGeom>
          <a:noFill/>
          <a:ln>
            <a:noFill/>
          </a:ln>
        </p:spPr>
        <p:txBody>
          <a:bodyPr spcFirstLastPara="1" wrap="square" lIns="91425" tIns="45700" rIns="91425" bIns="45700" anchor="ctr" anchorCtr="0">
            <a:normAutofit/>
          </a:bodyPr>
          <a:lstStyle/>
          <a:p>
            <a:pPr marL="0" lvl="0" indent="457200" algn="l" rtl="0">
              <a:lnSpc>
                <a:spcPct val="90000"/>
              </a:lnSpc>
              <a:spcBef>
                <a:spcPts val="0"/>
              </a:spcBef>
              <a:spcAft>
                <a:spcPts val="0"/>
              </a:spcAft>
              <a:buClr>
                <a:schemeClr val="dk1"/>
              </a:buClr>
              <a:buSzPts val="4400"/>
              <a:buFont typeface="Calibri"/>
              <a:buNone/>
            </a:pPr>
            <a:r>
              <a:rPr lang="fi" sz="4600"/>
              <a:t>Palkittavat</a:t>
            </a:r>
            <a:endParaRPr sz="4600"/>
          </a:p>
        </p:txBody>
      </p:sp>
      <p:sp>
        <p:nvSpPr>
          <p:cNvPr id="254" name="Google Shape;254;g1f0d4835615_0_6"/>
          <p:cNvSpPr txBox="1"/>
          <p:nvPr/>
        </p:nvSpPr>
        <p:spPr>
          <a:xfrm>
            <a:off x="1219125" y="1629300"/>
            <a:ext cx="9398100" cy="68583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Char char="❖"/>
            </a:pPr>
            <a:r>
              <a:rPr lang="fi" sz="1600">
                <a:solidFill>
                  <a:schemeClr val="dk1"/>
                </a:solidFill>
              </a:rPr>
              <a:t> </a:t>
            </a:r>
            <a:r>
              <a:rPr lang="fi" sz="2000">
                <a:solidFill>
                  <a:schemeClr val="dk1"/>
                </a:solidFill>
              </a:rPr>
              <a:t>Hanne Soininen, v. 2025 Ha-71 seuran lähettiläs</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SRL-rankingin ylivoimaisesti menestynein Hakkapeliitta</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kilpaillut parakoulutratsastuksessa erinomaisin tuloksin sekä Suomessa että ulkomailla</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huomioi some-julkaisuissaan aina oman ratsastusseuransa ja kantaa ylpeydellä Ha-71 tunnusta</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säteilee ympärilleen postiviivisuutta ja hyvä urheiluhenkeä</a:t>
            </a:r>
            <a:endParaRPr sz="1600">
              <a:solidFill>
                <a:schemeClr val="dk1"/>
              </a:solidFill>
            </a:endParaRPr>
          </a:p>
          <a:p>
            <a:pPr marL="1371600" lvl="0" indent="0" algn="l" rtl="0">
              <a:lnSpc>
                <a:spcPct val="115000"/>
              </a:lnSpc>
              <a:spcBef>
                <a:spcPts val="0"/>
              </a:spcBef>
              <a:spcAft>
                <a:spcPts val="0"/>
              </a:spcAft>
              <a:buNone/>
            </a:pPr>
            <a:endParaRPr sz="2000">
              <a:solidFill>
                <a:schemeClr val="dk1"/>
              </a:solidFill>
            </a:endParaRPr>
          </a:p>
          <a:p>
            <a:pPr marL="457200" lvl="0" indent="-317500" algn="l" rtl="0">
              <a:lnSpc>
                <a:spcPct val="115000"/>
              </a:lnSpc>
              <a:spcBef>
                <a:spcPts val="0"/>
              </a:spcBef>
              <a:spcAft>
                <a:spcPts val="0"/>
              </a:spcAft>
              <a:buClr>
                <a:schemeClr val="dk1"/>
              </a:buClr>
              <a:buSzPts val="1400"/>
              <a:buChar char="❖"/>
            </a:pPr>
            <a:r>
              <a:rPr lang="fi" sz="1600">
                <a:solidFill>
                  <a:schemeClr val="dk1"/>
                </a:solidFill>
              </a:rPr>
              <a:t> </a:t>
            </a:r>
            <a:r>
              <a:rPr lang="fi" sz="2000">
                <a:solidFill>
                  <a:schemeClr val="dk1"/>
                </a:solidFill>
              </a:rPr>
              <a:t>Elina Thil, v. 2025 esteratsastaja ja vuoden Hakkapeliitta</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pitää yllä historiallista HA-71 esteratsastajien mainetta sijoittumalla aluerankigissa erinomaisesti</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kilpaillut menestyksekkäästi sekä  alue- että kansallisella tasolla</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hevosalan yrittäjänä luonut mahtavat harrastus- ja valmentautumispuitteet hevosharrastajille</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toimii kannustavana valmentajana  ja mentorina valmennettavilleen</a:t>
            </a:r>
            <a:endParaRPr sz="1600">
              <a:solidFill>
                <a:schemeClr val="dk1"/>
              </a:solidFill>
            </a:endParaRPr>
          </a:p>
          <a:p>
            <a:pPr marL="1371600" lvl="0" indent="0" algn="l" rtl="0">
              <a:lnSpc>
                <a:spcPct val="115000"/>
              </a:lnSpc>
              <a:spcBef>
                <a:spcPts val="0"/>
              </a:spcBef>
              <a:spcAft>
                <a:spcPts val="0"/>
              </a:spcAft>
              <a:buNone/>
            </a:pPr>
            <a:endParaRPr sz="2000">
              <a:solidFill>
                <a:schemeClr val="dk1"/>
              </a:solidFill>
            </a:endParaRPr>
          </a:p>
          <a:p>
            <a:pPr marL="736600" lvl="0" indent="-228600" algn="l" rtl="0">
              <a:lnSpc>
                <a:spcPct val="115000"/>
              </a:lnSpc>
              <a:spcBef>
                <a:spcPts val="0"/>
              </a:spcBef>
              <a:spcAft>
                <a:spcPts val="0"/>
              </a:spcAft>
              <a:buClr>
                <a:schemeClr val="dk1"/>
              </a:buClr>
              <a:buSzPts val="1100"/>
              <a:buFont typeface="Arial"/>
              <a:buNone/>
            </a:pPr>
            <a:endParaRPr sz="2100">
              <a:solidFill>
                <a:schemeClr val="dk1"/>
              </a:solidFill>
            </a:endParaRPr>
          </a:p>
          <a:p>
            <a:pPr marL="508000" lvl="0" indent="0" algn="l" rtl="0">
              <a:lnSpc>
                <a:spcPct val="115000"/>
              </a:lnSpc>
              <a:spcBef>
                <a:spcPts val="800"/>
              </a:spcBef>
              <a:spcAft>
                <a:spcPts val="0"/>
              </a:spcAft>
              <a:buClr>
                <a:schemeClr val="dk1"/>
              </a:buClr>
              <a:buSzPts val="11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2100"/>
              <a:buFont typeface="Arial"/>
              <a:buNone/>
            </a:pPr>
            <a:endParaRPr sz="19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 calcmode="lin" valueType="num">
                                      <p:cBhvr additive="base">
                                        <p:cTn id="7" dur="1000"/>
                                        <p:tgtEl>
                                          <p:spTgt spid="2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 calcmode="lin" valueType="num">
                                      <p:cBhvr additive="base">
                                        <p:cTn id="12" dur="1000"/>
                                        <p:tgtEl>
                                          <p:spTgt spid="2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 calcmode="lin" valueType="num">
                                      <p:cBhvr additive="base">
                                        <p:cTn id="17" dur="1000"/>
                                        <p:tgtEl>
                                          <p:spTgt spid="2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 calcmode="lin" valueType="num">
                                      <p:cBhvr additive="base">
                                        <p:cTn id="22" dur="1000"/>
                                        <p:tgtEl>
                                          <p:spTgt spid="2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 calcmode="lin" valueType="num">
                                      <p:cBhvr additive="base">
                                        <p:cTn id="27" dur="1000"/>
                                        <p:tgtEl>
                                          <p:spTgt spid="2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54">
                                            <p:txEl>
                                              <p:pRg st="5" end="5"/>
                                            </p:txEl>
                                          </p:spTgt>
                                        </p:tgtEl>
                                        <p:attrNameLst>
                                          <p:attrName>style.visibility</p:attrName>
                                        </p:attrNameLst>
                                      </p:cBhvr>
                                      <p:to>
                                        <p:strVal val="visible"/>
                                      </p:to>
                                    </p:set>
                                    <p:anim calcmode="lin" valueType="num">
                                      <p:cBhvr additive="base">
                                        <p:cTn id="32" dur="1000"/>
                                        <p:tgtEl>
                                          <p:spTgt spid="2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54">
                                            <p:txEl>
                                              <p:pRg st="6" end="6"/>
                                            </p:txEl>
                                          </p:spTgt>
                                        </p:tgtEl>
                                        <p:attrNameLst>
                                          <p:attrName>style.visibility</p:attrName>
                                        </p:attrNameLst>
                                      </p:cBhvr>
                                      <p:to>
                                        <p:strVal val="visible"/>
                                      </p:to>
                                    </p:set>
                                    <p:anim calcmode="lin" valueType="num">
                                      <p:cBhvr additive="base">
                                        <p:cTn id="37" dur="1000"/>
                                        <p:tgtEl>
                                          <p:spTgt spid="25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54">
                                            <p:txEl>
                                              <p:pRg st="7" end="7"/>
                                            </p:txEl>
                                          </p:spTgt>
                                        </p:tgtEl>
                                        <p:attrNameLst>
                                          <p:attrName>style.visibility</p:attrName>
                                        </p:attrNameLst>
                                      </p:cBhvr>
                                      <p:to>
                                        <p:strVal val="visible"/>
                                      </p:to>
                                    </p:set>
                                    <p:anim calcmode="lin" valueType="num">
                                      <p:cBhvr additive="base">
                                        <p:cTn id="42" dur="1000"/>
                                        <p:tgtEl>
                                          <p:spTgt spid="25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254">
                                            <p:txEl>
                                              <p:pRg st="8" end="8"/>
                                            </p:txEl>
                                          </p:spTgt>
                                        </p:tgtEl>
                                        <p:attrNameLst>
                                          <p:attrName>style.visibility</p:attrName>
                                        </p:attrNameLst>
                                      </p:cBhvr>
                                      <p:to>
                                        <p:strVal val="visible"/>
                                      </p:to>
                                    </p:set>
                                    <p:anim calcmode="lin" valueType="num">
                                      <p:cBhvr additive="base">
                                        <p:cTn id="47" dur="1000"/>
                                        <p:tgtEl>
                                          <p:spTgt spid="25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254">
                                            <p:txEl>
                                              <p:pRg st="9" end="9"/>
                                            </p:txEl>
                                          </p:spTgt>
                                        </p:tgtEl>
                                        <p:attrNameLst>
                                          <p:attrName>style.visibility</p:attrName>
                                        </p:attrNameLst>
                                      </p:cBhvr>
                                      <p:to>
                                        <p:strVal val="visible"/>
                                      </p:to>
                                    </p:set>
                                    <p:anim calcmode="lin" valueType="num">
                                      <p:cBhvr additive="base">
                                        <p:cTn id="52" dur="1000"/>
                                        <p:tgtEl>
                                          <p:spTgt spid="25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254">
                                            <p:txEl>
                                              <p:pRg st="10" end="10"/>
                                            </p:txEl>
                                          </p:spTgt>
                                        </p:tgtEl>
                                        <p:attrNameLst>
                                          <p:attrName>style.visibility</p:attrName>
                                        </p:attrNameLst>
                                      </p:cBhvr>
                                      <p:to>
                                        <p:strVal val="visible"/>
                                      </p:to>
                                    </p:set>
                                    <p:anim calcmode="lin" valueType="num">
                                      <p:cBhvr additive="base">
                                        <p:cTn id="57" dur="1000"/>
                                        <p:tgtEl>
                                          <p:spTgt spid="25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254">
                                            <p:txEl>
                                              <p:pRg st="11" end="11"/>
                                            </p:txEl>
                                          </p:spTgt>
                                        </p:tgtEl>
                                        <p:attrNameLst>
                                          <p:attrName>style.visibility</p:attrName>
                                        </p:attrNameLst>
                                      </p:cBhvr>
                                      <p:to>
                                        <p:strVal val="visible"/>
                                      </p:to>
                                    </p:set>
                                    <p:anim calcmode="lin" valueType="num">
                                      <p:cBhvr additive="base">
                                        <p:cTn id="62" dur="1000"/>
                                        <p:tgtEl>
                                          <p:spTgt spid="25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254">
                                            <p:txEl>
                                              <p:pRg st="12" end="12"/>
                                            </p:txEl>
                                          </p:spTgt>
                                        </p:tgtEl>
                                        <p:attrNameLst>
                                          <p:attrName>style.visibility</p:attrName>
                                        </p:attrNameLst>
                                      </p:cBhvr>
                                      <p:to>
                                        <p:strVal val="visible"/>
                                      </p:to>
                                    </p:set>
                                    <p:anim calcmode="lin" valueType="num">
                                      <p:cBhvr additive="base">
                                        <p:cTn id="67" dur="1000"/>
                                        <p:tgtEl>
                                          <p:spTgt spid="25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nodeType="clickEffect">
                                  <p:stCondLst>
                                    <p:cond delay="0"/>
                                  </p:stCondLst>
                                  <p:childTnLst>
                                    <p:set>
                                      <p:cBhvr>
                                        <p:cTn id="71" dur="1" fill="hold">
                                          <p:stCondLst>
                                            <p:cond delay="0"/>
                                          </p:stCondLst>
                                        </p:cTn>
                                        <p:tgtEl>
                                          <p:spTgt spid="254">
                                            <p:txEl>
                                              <p:pRg st="13" end="13"/>
                                            </p:txEl>
                                          </p:spTgt>
                                        </p:tgtEl>
                                        <p:attrNameLst>
                                          <p:attrName>style.visibility</p:attrName>
                                        </p:attrNameLst>
                                      </p:cBhvr>
                                      <p:to>
                                        <p:strVal val="visible"/>
                                      </p:to>
                                    </p:set>
                                    <p:anim calcmode="lin" valueType="num">
                                      <p:cBhvr additive="base">
                                        <p:cTn id="72" dur="1000"/>
                                        <p:tgtEl>
                                          <p:spTgt spid="25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 fill="hold" nodeType="clickEffect">
                                  <p:stCondLst>
                                    <p:cond delay="0"/>
                                  </p:stCondLst>
                                  <p:childTnLst>
                                    <p:set>
                                      <p:cBhvr>
                                        <p:cTn id="76" dur="1" fill="hold">
                                          <p:stCondLst>
                                            <p:cond delay="0"/>
                                          </p:stCondLst>
                                        </p:cTn>
                                        <p:tgtEl>
                                          <p:spTgt spid="254">
                                            <p:txEl>
                                              <p:pRg st="14" end="14"/>
                                            </p:txEl>
                                          </p:spTgt>
                                        </p:tgtEl>
                                        <p:attrNameLst>
                                          <p:attrName>style.visibility</p:attrName>
                                        </p:attrNameLst>
                                      </p:cBhvr>
                                      <p:to>
                                        <p:strVal val="visible"/>
                                      </p:to>
                                    </p:set>
                                    <p:anim calcmode="lin" valueType="num">
                                      <p:cBhvr additive="base">
                                        <p:cTn id="77" dur="1000"/>
                                        <p:tgtEl>
                                          <p:spTgt spid="25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c9849328d3_0_1"/>
          <p:cNvSpPr txBox="1"/>
          <p:nvPr/>
        </p:nvSpPr>
        <p:spPr>
          <a:xfrm>
            <a:off x="516700" y="1822525"/>
            <a:ext cx="10697100" cy="49179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fi" sz="2000">
                <a:solidFill>
                  <a:schemeClr val="dk1"/>
                </a:solidFill>
              </a:rPr>
              <a:t>Miila Pulkkinen, v. 2025 kouluratsastaja</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on taitava ratsastaja, joka on vuoden aikana saavuttanut useita sijoituksia ja hyviä tuloksia niin seura-, alue- kuin kansallisellakin tasolla</a:t>
            </a:r>
            <a:endParaRPr sz="18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on kilpaillut hyvin tuloksin myös esteratsastuksessa</a:t>
            </a:r>
            <a:endParaRPr sz="18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on ollut osana HA-71 joukkueita siivittäen ryhmät loistaviin sijoituksiin aluetasolla</a:t>
            </a:r>
            <a:endParaRPr sz="1800">
              <a:solidFill>
                <a:schemeClr val="dk1"/>
              </a:solidFill>
            </a:endParaRPr>
          </a:p>
          <a:p>
            <a:pPr marL="1371600" lvl="0" indent="0" algn="l" rtl="0">
              <a:lnSpc>
                <a:spcPct val="115000"/>
              </a:lnSpc>
              <a:spcBef>
                <a:spcPts val="0"/>
              </a:spcBef>
              <a:spcAft>
                <a:spcPts val="0"/>
              </a:spcAft>
              <a:buNone/>
            </a:pPr>
            <a:endParaRPr sz="2000">
              <a:solidFill>
                <a:schemeClr val="dk1"/>
              </a:solidFill>
            </a:endParaRPr>
          </a:p>
          <a:p>
            <a:pPr marL="457200" lvl="0" indent="-323850" algn="l" rtl="0">
              <a:lnSpc>
                <a:spcPct val="115000"/>
              </a:lnSpc>
              <a:spcBef>
                <a:spcPts val="0"/>
              </a:spcBef>
              <a:spcAft>
                <a:spcPts val="0"/>
              </a:spcAft>
              <a:buClr>
                <a:schemeClr val="dk1"/>
              </a:buClr>
              <a:buSzPts val="1500"/>
              <a:buChar char="❖"/>
            </a:pPr>
            <a:r>
              <a:rPr lang="fi" sz="2000">
                <a:solidFill>
                  <a:schemeClr val="dk1"/>
                </a:solidFill>
              </a:rPr>
              <a:t>Janina Karinen, v. 2025 kenttäratsastaja</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osoittanut monipuolista ja tasokasta osaamista kilpailemalla menestykseksäästi  koulu-, este- ja kenttäratsastuksessa</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sinnikäs ja tavoitteellinen ratsastaja,  heijastaen urheillullisuutta ja omistautumista, aina hevosen hyvinvointi edellä</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jakaa osaamistaan ja kokemustaan mentoroimalla ja kannustamalla uusia kenttäratsastajia</a:t>
            </a:r>
            <a:endParaRPr sz="1600">
              <a:solidFill>
                <a:schemeClr val="dk1"/>
              </a:solidFill>
            </a:endParaRPr>
          </a:p>
          <a:p>
            <a:pPr marL="1371600" lvl="0" indent="0" algn="l" rtl="0">
              <a:lnSpc>
                <a:spcPct val="115000"/>
              </a:lnSpc>
              <a:spcBef>
                <a:spcPts val="0"/>
              </a:spcBef>
              <a:spcAft>
                <a:spcPts val="0"/>
              </a:spcAft>
              <a:buNone/>
            </a:pPr>
            <a:endParaRPr sz="2000">
              <a:solidFill>
                <a:schemeClr val="dk1"/>
              </a:solidFill>
            </a:endParaRPr>
          </a:p>
          <a:p>
            <a:pPr marL="914400" lvl="0" indent="0" algn="l" rtl="0">
              <a:lnSpc>
                <a:spcPct val="115000"/>
              </a:lnSpc>
              <a:spcBef>
                <a:spcPts val="0"/>
              </a:spcBef>
              <a:spcAft>
                <a:spcPts val="800"/>
              </a:spcAft>
              <a:buNone/>
            </a:pPr>
            <a:endParaRPr sz="2000">
              <a:solidFill>
                <a:schemeClr val="dk1"/>
              </a:solidFill>
            </a:endParaRPr>
          </a:p>
        </p:txBody>
      </p:sp>
      <p:sp>
        <p:nvSpPr>
          <p:cNvPr id="261" name="Google Shape;261;g3c9849328d3_0_1"/>
          <p:cNvSpPr txBox="1">
            <a:spLocks noGrp="1"/>
          </p:cNvSpPr>
          <p:nvPr>
            <p:ph type="title"/>
          </p:nvPr>
        </p:nvSpPr>
        <p:spPr>
          <a:xfrm>
            <a:off x="915075" y="303600"/>
            <a:ext cx="10515600" cy="1325700"/>
          </a:xfrm>
          <a:prstGeom prst="rect">
            <a:avLst/>
          </a:prstGeom>
          <a:noFill/>
          <a:ln>
            <a:noFill/>
          </a:ln>
        </p:spPr>
        <p:txBody>
          <a:bodyPr spcFirstLastPara="1" wrap="square" lIns="91425" tIns="45700" rIns="91425" bIns="45700" anchor="ctr" anchorCtr="0">
            <a:normAutofit/>
          </a:bodyPr>
          <a:lstStyle/>
          <a:p>
            <a:pPr marL="0" lvl="0" indent="457200" algn="l" rtl="0">
              <a:lnSpc>
                <a:spcPct val="90000"/>
              </a:lnSpc>
              <a:spcBef>
                <a:spcPts val="0"/>
              </a:spcBef>
              <a:spcAft>
                <a:spcPts val="0"/>
              </a:spcAft>
              <a:buClr>
                <a:schemeClr val="dk1"/>
              </a:buClr>
              <a:buSzPts val="4400"/>
              <a:buFont typeface="Calibri"/>
              <a:buNone/>
            </a:pPr>
            <a:r>
              <a:rPr lang="fi" sz="4600"/>
              <a:t>Palkittavat</a:t>
            </a:r>
            <a:endParaRPr sz="4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 calcmode="lin" valueType="num">
                                      <p:cBhvr additive="base">
                                        <p:cTn id="7" dur="1000"/>
                                        <p:tgtEl>
                                          <p:spTgt spid="2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 calcmode="lin" valueType="num">
                                      <p:cBhvr additive="base">
                                        <p:cTn id="12" dur="1000"/>
                                        <p:tgtEl>
                                          <p:spTgt spid="2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 calcmode="lin" valueType="num">
                                      <p:cBhvr additive="base">
                                        <p:cTn id="17" dur="1000"/>
                                        <p:tgtEl>
                                          <p:spTgt spid="2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 calcmode="lin" valueType="num">
                                      <p:cBhvr additive="base">
                                        <p:cTn id="22" dur="1000"/>
                                        <p:tgtEl>
                                          <p:spTgt spid="2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 calcmode="lin" valueType="num">
                                      <p:cBhvr additive="base">
                                        <p:cTn id="27" dur="1000"/>
                                        <p:tgtEl>
                                          <p:spTgt spid="2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0">
                                            <p:txEl>
                                              <p:pRg st="5" end="5"/>
                                            </p:txEl>
                                          </p:spTgt>
                                        </p:tgtEl>
                                        <p:attrNameLst>
                                          <p:attrName>style.visibility</p:attrName>
                                        </p:attrNameLst>
                                      </p:cBhvr>
                                      <p:to>
                                        <p:strVal val="visible"/>
                                      </p:to>
                                    </p:set>
                                    <p:anim calcmode="lin" valueType="num">
                                      <p:cBhvr additive="base">
                                        <p:cTn id="32" dur="1000"/>
                                        <p:tgtEl>
                                          <p:spTgt spid="26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0">
                                            <p:txEl>
                                              <p:pRg st="6" end="6"/>
                                            </p:txEl>
                                          </p:spTgt>
                                        </p:tgtEl>
                                        <p:attrNameLst>
                                          <p:attrName>style.visibility</p:attrName>
                                        </p:attrNameLst>
                                      </p:cBhvr>
                                      <p:to>
                                        <p:strVal val="visible"/>
                                      </p:to>
                                    </p:set>
                                    <p:anim calcmode="lin" valueType="num">
                                      <p:cBhvr additive="base">
                                        <p:cTn id="37" dur="1000"/>
                                        <p:tgtEl>
                                          <p:spTgt spid="26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0">
                                            <p:txEl>
                                              <p:pRg st="7" end="7"/>
                                            </p:txEl>
                                          </p:spTgt>
                                        </p:tgtEl>
                                        <p:attrNameLst>
                                          <p:attrName>style.visibility</p:attrName>
                                        </p:attrNameLst>
                                      </p:cBhvr>
                                      <p:to>
                                        <p:strVal val="visible"/>
                                      </p:to>
                                    </p:set>
                                    <p:anim calcmode="lin" valueType="num">
                                      <p:cBhvr additive="base">
                                        <p:cTn id="42" dur="1000"/>
                                        <p:tgtEl>
                                          <p:spTgt spid="26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260">
                                            <p:txEl>
                                              <p:pRg st="8" end="8"/>
                                            </p:txEl>
                                          </p:spTgt>
                                        </p:tgtEl>
                                        <p:attrNameLst>
                                          <p:attrName>style.visibility</p:attrName>
                                        </p:attrNameLst>
                                      </p:cBhvr>
                                      <p:to>
                                        <p:strVal val="visible"/>
                                      </p:to>
                                    </p:set>
                                    <p:anim calcmode="lin" valueType="num">
                                      <p:cBhvr additive="base">
                                        <p:cTn id="47" dur="1000"/>
                                        <p:tgtEl>
                                          <p:spTgt spid="26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260">
                                            <p:txEl>
                                              <p:pRg st="9" end="9"/>
                                            </p:txEl>
                                          </p:spTgt>
                                        </p:tgtEl>
                                        <p:attrNameLst>
                                          <p:attrName>style.visibility</p:attrName>
                                        </p:attrNameLst>
                                      </p:cBhvr>
                                      <p:to>
                                        <p:strVal val="visible"/>
                                      </p:to>
                                    </p:set>
                                    <p:anim calcmode="lin" valueType="num">
                                      <p:cBhvr additive="base">
                                        <p:cTn id="52" dur="1000"/>
                                        <p:tgtEl>
                                          <p:spTgt spid="26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260">
                                            <p:txEl>
                                              <p:pRg st="10" end="10"/>
                                            </p:txEl>
                                          </p:spTgt>
                                        </p:tgtEl>
                                        <p:attrNameLst>
                                          <p:attrName>style.visibility</p:attrName>
                                        </p:attrNameLst>
                                      </p:cBhvr>
                                      <p:to>
                                        <p:strVal val="visible"/>
                                      </p:to>
                                    </p:set>
                                    <p:anim calcmode="lin" valueType="num">
                                      <p:cBhvr additive="base">
                                        <p:cTn id="57" dur="1000"/>
                                        <p:tgtEl>
                                          <p:spTgt spid="26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c9849328d3_0_8"/>
          <p:cNvSpPr txBox="1"/>
          <p:nvPr/>
        </p:nvSpPr>
        <p:spPr>
          <a:xfrm>
            <a:off x="845475" y="1587675"/>
            <a:ext cx="9241200" cy="4422300"/>
          </a:xfrm>
          <a:prstGeom prst="rect">
            <a:avLst/>
          </a:prstGeom>
          <a:noFill/>
          <a:ln>
            <a:noFill/>
          </a:ln>
        </p:spPr>
        <p:txBody>
          <a:bodyPr spcFirstLastPara="1" wrap="square" lIns="91425" tIns="91425" rIns="91425" bIns="91425" anchor="t" anchorCtr="0">
            <a:spAutoFit/>
          </a:bodyPr>
          <a:lstStyle/>
          <a:p>
            <a:pPr marL="12700" lvl="0" indent="0" algn="l" rtl="0">
              <a:lnSpc>
                <a:spcPct val="115000"/>
              </a:lnSpc>
              <a:spcBef>
                <a:spcPts val="0"/>
              </a:spcBef>
              <a:spcAft>
                <a:spcPts val="0"/>
              </a:spcAft>
              <a:buNone/>
            </a:pPr>
            <a:r>
              <a:rPr lang="fi" sz="1500">
                <a:solidFill>
                  <a:schemeClr val="dk1"/>
                </a:solidFill>
              </a:rPr>
              <a:t>❖</a:t>
            </a:r>
            <a:r>
              <a:rPr lang="fi" sz="2000">
                <a:solidFill>
                  <a:schemeClr val="dk1"/>
                </a:solidFill>
              </a:rPr>
              <a:t>Pinja Lampinen, v. 2025 suomenhevosratsastaja</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on kilpaillut menestyksekkäästi koulu-, este- ja kenttäratsastuksessa</a:t>
            </a:r>
            <a:endParaRPr sz="1800">
              <a:solidFill>
                <a:schemeClr val="dk1"/>
              </a:solidFill>
            </a:endParaRPr>
          </a:p>
          <a:p>
            <a:pPr marL="1371600" lvl="1" indent="-342900" algn="l" rtl="0">
              <a:lnSpc>
                <a:spcPct val="115000"/>
              </a:lnSpc>
              <a:spcBef>
                <a:spcPts val="0"/>
              </a:spcBef>
              <a:spcAft>
                <a:spcPts val="0"/>
              </a:spcAft>
              <a:buClr>
                <a:schemeClr val="dk1"/>
              </a:buClr>
              <a:buSzPts val="1800"/>
              <a:buChar char="➢"/>
            </a:pPr>
            <a:r>
              <a:rPr lang="fi" sz="1800">
                <a:solidFill>
                  <a:schemeClr val="dk1"/>
                </a:solidFill>
              </a:rPr>
              <a:t>on taitavalla työllään nostanut suomenhevosensa  kansalliselle tasolle, sijoittuen Helppo A-luokissa</a:t>
            </a:r>
            <a:endParaRPr sz="1800">
              <a:solidFill>
                <a:schemeClr val="dk1"/>
              </a:solidFill>
            </a:endParaRPr>
          </a:p>
          <a:p>
            <a:pPr marL="1371600" lvl="1" indent="-342900" algn="l" rtl="0">
              <a:lnSpc>
                <a:spcPct val="115000"/>
              </a:lnSpc>
              <a:spcBef>
                <a:spcPts val="0"/>
              </a:spcBef>
              <a:spcAft>
                <a:spcPts val="0"/>
              </a:spcAft>
              <a:buClr>
                <a:schemeClr val="dk1"/>
              </a:buClr>
              <a:buSzPts val="1800"/>
              <a:buChar char="➢"/>
            </a:pPr>
            <a:r>
              <a:rPr lang="fi" sz="1800">
                <a:solidFill>
                  <a:schemeClr val="dk1"/>
                </a:solidFill>
              </a:rPr>
              <a:t>on ahkera talkoolainen seuran omissa kilpailuissa, säilyttäen aina positiivisen ja auttavaisen asenteen</a:t>
            </a:r>
            <a:endParaRPr sz="1800">
              <a:solidFill>
                <a:schemeClr val="dk1"/>
              </a:solidFill>
            </a:endParaRPr>
          </a:p>
          <a:p>
            <a:pPr marL="1371600" lvl="0" indent="0" algn="l" rtl="0">
              <a:lnSpc>
                <a:spcPct val="115000"/>
              </a:lnSpc>
              <a:spcBef>
                <a:spcPts val="0"/>
              </a:spcBef>
              <a:spcAft>
                <a:spcPts val="0"/>
              </a:spcAft>
              <a:buNone/>
            </a:pPr>
            <a:endParaRPr sz="1800">
              <a:solidFill>
                <a:schemeClr val="dk1"/>
              </a:solidFill>
            </a:endParaRPr>
          </a:p>
          <a:p>
            <a:pPr marL="12700" lvl="0" indent="0" algn="l" rtl="0">
              <a:lnSpc>
                <a:spcPct val="115000"/>
              </a:lnSpc>
              <a:spcBef>
                <a:spcPts val="0"/>
              </a:spcBef>
              <a:spcAft>
                <a:spcPts val="0"/>
              </a:spcAft>
              <a:buNone/>
            </a:pPr>
            <a:r>
              <a:rPr lang="fi" sz="1500">
                <a:solidFill>
                  <a:schemeClr val="dk1"/>
                </a:solidFill>
              </a:rPr>
              <a:t>❖</a:t>
            </a:r>
            <a:r>
              <a:rPr lang="fi" sz="2000">
                <a:solidFill>
                  <a:schemeClr val="dk1"/>
                </a:solidFill>
              </a:rPr>
              <a:t>Minttu Lampinen, v. 2025 lapsiratsastaja</a:t>
            </a:r>
            <a:endParaRPr sz="2000">
              <a:solidFill>
                <a:schemeClr val="dk1"/>
              </a:solidFill>
            </a:endParaRPr>
          </a:p>
          <a:p>
            <a:pPr marL="1371600" lvl="1" indent="-342900" algn="l" rtl="0">
              <a:lnSpc>
                <a:spcPct val="115000"/>
              </a:lnSpc>
              <a:spcBef>
                <a:spcPts val="0"/>
              </a:spcBef>
              <a:spcAft>
                <a:spcPts val="0"/>
              </a:spcAft>
              <a:buClr>
                <a:schemeClr val="dk1"/>
              </a:buClr>
              <a:buSzPts val="1800"/>
              <a:buChar char="➢"/>
            </a:pPr>
            <a:r>
              <a:rPr lang="fi" sz="1800">
                <a:solidFill>
                  <a:schemeClr val="dk1"/>
                </a:solidFill>
              </a:rPr>
              <a:t>on kilpaillut menestyksekkäästi sekä este- että kouluratsastuksessa</a:t>
            </a:r>
            <a:endParaRPr sz="1800">
              <a:solidFill>
                <a:schemeClr val="dk1"/>
              </a:solidFill>
            </a:endParaRPr>
          </a:p>
          <a:p>
            <a:pPr marL="1371600" lvl="1" indent="-342900" algn="l" rtl="0">
              <a:lnSpc>
                <a:spcPct val="115000"/>
              </a:lnSpc>
              <a:spcBef>
                <a:spcPts val="0"/>
              </a:spcBef>
              <a:spcAft>
                <a:spcPts val="0"/>
              </a:spcAft>
              <a:buClr>
                <a:schemeClr val="dk1"/>
              </a:buClr>
              <a:buSzPts val="1800"/>
              <a:buChar char="➢"/>
            </a:pPr>
            <a:r>
              <a:rPr lang="fi" sz="1800">
                <a:solidFill>
                  <a:schemeClr val="dk1"/>
                </a:solidFill>
              </a:rPr>
              <a:t>on sijoittunut kouluratsastuksen aluemestaruuksissa kaksi kertaa hopealle</a:t>
            </a:r>
            <a:endParaRPr sz="1800">
              <a:solidFill>
                <a:schemeClr val="dk1"/>
              </a:solidFill>
            </a:endParaRPr>
          </a:p>
          <a:p>
            <a:pPr marL="1371600" lvl="1" indent="-342900" algn="l" rtl="0">
              <a:lnSpc>
                <a:spcPct val="115000"/>
              </a:lnSpc>
              <a:spcBef>
                <a:spcPts val="0"/>
              </a:spcBef>
              <a:spcAft>
                <a:spcPts val="0"/>
              </a:spcAft>
              <a:buClr>
                <a:schemeClr val="dk1"/>
              </a:buClr>
              <a:buSzPts val="1800"/>
              <a:buChar char="➢"/>
            </a:pPr>
            <a:r>
              <a:rPr lang="fi" sz="1800">
                <a:solidFill>
                  <a:schemeClr val="dk1"/>
                </a:solidFill>
              </a:rPr>
              <a:t>on seuran hallitseva Medi-mestari esteratsastuksessa</a:t>
            </a:r>
            <a:endParaRPr sz="1800">
              <a:solidFill>
                <a:schemeClr val="dk1"/>
              </a:solidFill>
            </a:endParaRPr>
          </a:p>
          <a:p>
            <a:pPr marL="1371600" lvl="0" indent="0" algn="l" rtl="0">
              <a:lnSpc>
                <a:spcPct val="115000"/>
              </a:lnSpc>
              <a:spcBef>
                <a:spcPts val="0"/>
              </a:spcBef>
              <a:spcAft>
                <a:spcPts val="0"/>
              </a:spcAft>
              <a:buNone/>
            </a:pPr>
            <a:endParaRPr sz="18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fi" sz="2000">
                <a:solidFill>
                  <a:schemeClr val="dk1"/>
                </a:solidFill>
              </a:rPr>
              <a:t>	</a:t>
            </a:r>
            <a:endParaRPr sz="2000">
              <a:solidFill>
                <a:schemeClr val="dk1"/>
              </a:solidFill>
            </a:endParaRPr>
          </a:p>
        </p:txBody>
      </p:sp>
      <p:sp>
        <p:nvSpPr>
          <p:cNvPr id="268" name="Google Shape;268;g3c9849328d3_0_8"/>
          <p:cNvSpPr txBox="1">
            <a:spLocks noGrp="1"/>
          </p:cNvSpPr>
          <p:nvPr>
            <p:ph type="title"/>
          </p:nvPr>
        </p:nvSpPr>
        <p:spPr>
          <a:xfrm>
            <a:off x="915075" y="303600"/>
            <a:ext cx="10515600" cy="1325700"/>
          </a:xfrm>
          <a:prstGeom prst="rect">
            <a:avLst/>
          </a:prstGeom>
          <a:noFill/>
          <a:ln>
            <a:noFill/>
          </a:ln>
        </p:spPr>
        <p:txBody>
          <a:bodyPr spcFirstLastPara="1" wrap="square" lIns="91425" tIns="45700" rIns="91425" bIns="45700" anchor="ctr" anchorCtr="0">
            <a:normAutofit/>
          </a:bodyPr>
          <a:lstStyle/>
          <a:p>
            <a:pPr marL="0" lvl="0" indent="457200" algn="l" rtl="0">
              <a:lnSpc>
                <a:spcPct val="90000"/>
              </a:lnSpc>
              <a:spcBef>
                <a:spcPts val="0"/>
              </a:spcBef>
              <a:spcAft>
                <a:spcPts val="0"/>
              </a:spcAft>
              <a:buClr>
                <a:schemeClr val="dk1"/>
              </a:buClr>
              <a:buSzPts val="4400"/>
              <a:buFont typeface="Calibri"/>
              <a:buNone/>
            </a:pPr>
            <a:r>
              <a:rPr lang="fi" sz="4600"/>
              <a:t>Palkittavat</a:t>
            </a:r>
            <a:endParaRPr sz="4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0702B-606B-D290-CF02-C238ED07B69E}"/>
              </a:ext>
            </a:extLst>
          </p:cNvPr>
          <p:cNvSpPr>
            <a:spLocks noGrp="1"/>
          </p:cNvSpPr>
          <p:nvPr>
            <p:ph type="title"/>
          </p:nvPr>
        </p:nvSpPr>
        <p:spPr/>
        <p:txBody>
          <a:bodyPr/>
          <a:lstStyle/>
          <a:p>
            <a:r>
              <a:rPr lang="fi-FI" dirty="0"/>
              <a:t>Palkittavat</a:t>
            </a:r>
          </a:p>
        </p:txBody>
      </p:sp>
      <p:sp>
        <p:nvSpPr>
          <p:cNvPr id="3" name="Tekstin paikkamerkki 2">
            <a:extLst>
              <a:ext uri="{FF2B5EF4-FFF2-40B4-BE49-F238E27FC236}">
                <a16:creationId xmlns:a16="http://schemas.microsoft.com/office/drawing/2014/main" id="{2784A7A5-22B6-1DC3-28E9-15AC668DEFF8}"/>
              </a:ext>
            </a:extLst>
          </p:cNvPr>
          <p:cNvSpPr>
            <a:spLocks noGrp="1"/>
          </p:cNvSpPr>
          <p:nvPr>
            <p:ph type="body" idx="1"/>
          </p:nvPr>
        </p:nvSpPr>
        <p:spPr/>
        <p:txBody>
          <a:bodyPr>
            <a:normAutofit fontScale="92500" lnSpcReduction="10000"/>
          </a:bodyPr>
          <a:lstStyle/>
          <a:p>
            <a:pPr>
              <a:buFont typeface="Wingdings" panose="05000000000000000000" pitchFamily="2" charset="2"/>
              <a:buChar char="v"/>
            </a:pPr>
            <a:r>
              <a:rPr lang="fi-FI" dirty="0"/>
              <a:t>Peppi Ruuskanen, v. </a:t>
            </a:r>
            <a:r>
              <a:rPr lang="fi-FI"/>
              <a:t>2025 tulokas</a:t>
            </a:r>
            <a:endParaRPr lang="fi-FI" dirty="0"/>
          </a:p>
          <a:p>
            <a:pPr lvl="1">
              <a:buFont typeface="Wingdings" panose="05000000000000000000" pitchFamily="2" charset="2"/>
              <a:buChar char="Ø"/>
            </a:pPr>
            <a:r>
              <a:rPr lang="fi-FI" dirty="0"/>
              <a:t>on osoittanut erityistä päättäväisyyttä ja sinnikkyyttä ratsastuksellisten tavoitteiden saavuttamiseksi</a:t>
            </a:r>
          </a:p>
          <a:p>
            <a:pPr lvl="1">
              <a:buFont typeface="Wingdings" panose="05000000000000000000" pitchFamily="2" charset="2"/>
              <a:buChar char="Ø"/>
            </a:pPr>
            <a:r>
              <a:rPr lang="fi-FI" dirty="0"/>
              <a:t>on kilpaillut ahkerasti koulu-, este- ja kenttäratsastuksessa</a:t>
            </a:r>
          </a:p>
          <a:p>
            <a:pPr lvl="1">
              <a:buFont typeface="Wingdings" panose="05000000000000000000" pitchFamily="2" charset="2"/>
              <a:buChar char="Ø"/>
            </a:pPr>
            <a:r>
              <a:rPr lang="fi-FI" dirty="0"/>
              <a:t>on kehittänyt monipuolista osaamistaan merkittävästi viime vuoden aikana</a:t>
            </a:r>
          </a:p>
          <a:p>
            <a:pPr marL="114300" indent="0">
              <a:buNone/>
            </a:pPr>
            <a:endParaRPr lang="fi-FI" dirty="0"/>
          </a:p>
          <a:p>
            <a:pPr>
              <a:buFont typeface="Wingdings" panose="05000000000000000000" pitchFamily="2" charset="2"/>
              <a:buChar char="v"/>
            </a:pPr>
            <a:r>
              <a:rPr lang="fi-FI" dirty="0"/>
              <a:t>Aada Vesa, v. 2025 tuntiratsastaja, juniori</a:t>
            </a:r>
          </a:p>
          <a:p>
            <a:pPr lvl="1">
              <a:buFont typeface="Wingdings" panose="05000000000000000000" pitchFamily="2" charset="2"/>
              <a:buChar char="Ø"/>
            </a:pPr>
            <a:r>
              <a:rPr lang="fi-FI" dirty="0"/>
              <a:t>On tehnyt ahkerasti töitä viime vuosien aikana ja se on alkanut näkymään menestyksenä etenkin kouluratsastuksessa</a:t>
            </a:r>
          </a:p>
          <a:p>
            <a:pPr lvl="1">
              <a:buFont typeface="Wingdings" panose="05000000000000000000" pitchFamily="2" charset="2"/>
              <a:buChar char="Ø"/>
            </a:pPr>
            <a:r>
              <a:rPr lang="fi-FI" dirty="0"/>
              <a:t>Ei koskaan nyrpistele nenäänsä millekään hevoselle, vaan tekee työtä jokaisen kanssa</a:t>
            </a:r>
          </a:p>
          <a:p>
            <a:pPr lvl="1">
              <a:buFont typeface="Wingdings" panose="05000000000000000000" pitchFamily="2" charset="2"/>
              <a:buChar char="Ø"/>
            </a:pPr>
            <a:r>
              <a:rPr lang="fi-FI" dirty="0"/>
              <a:t>Neuvoo ystävällisesti nuorempiaan ja kohtelee sekä ihmisiä että hevosia kauniisti </a:t>
            </a:r>
          </a:p>
        </p:txBody>
      </p:sp>
    </p:spTree>
    <p:extLst>
      <p:ext uri="{BB962C8B-B14F-4D97-AF65-F5344CB8AC3E}">
        <p14:creationId xmlns:p14="http://schemas.microsoft.com/office/powerpoint/2010/main" val="321494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3c9849328d3_0_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457200" algn="l" rtl="0">
              <a:spcBef>
                <a:spcPts val="0"/>
              </a:spcBef>
              <a:spcAft>
                <a:spcPts val="0"/>
              </a:spcAft>
              <a:buClr>
                <a:schemeClr val="dk1"/>
              </a:buClr>
              <a:buSzPct val="95652"/>
              <a:buFont typeface="Calibri"/>
              <a:buNone/>
            </a:pPr>
            <a:r>
              <a:rPr lang="fi" sz="4600">
                <a:solidFill>
                  <a:srgbClr val="000000"/>
                </a:solidFill>
                <a:latin typeface="Arial"/>
                <a:ea typeface="Arial"/>
                <a:cs typeface="Arial"/>
                <a:sym typeface="Arial"/>
              </a:rPr>
              <a:t>Palkittavat</a:t>
            </a:r>
            <a:endParaRPr sz="460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275" name="Google Shape;275;g3c9849328d3_0_16"/>
          <p:cNvSpPr txBox="1"/>
          <p:nvPr/>
        </p:nvSpPr>
        <p:spPr>
          <a:xfrm>
            <a:off x="838200" y="1690825"/>
            <a:ext cx="8912100" cy="51441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fi" sz="2000">
                <a:solidFill>
                  <a:schemeClr val="dk1"/>
                </a:solidFill>
              </a:rPr>
              <a:t>Miina Soini, v. 2025 toimihenkilö</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on monipuolinen hevostaitaja, menestyen sekä esteratsastuksessa ja  ravikilpailuissa että kouluttaen hevosia näihin lajeihin</a:t>
            </a:r>
            <a:endParaRPr sz="18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on ottanut esteratsastuksen taitotuomarin tehtävät haltuunsa kiitettävästi, saaden arvionneistaan runsaasti positiivistä palautetta</a:t>
            </a:r>
            <a:endParaRPr sz="18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a:solidFill>
                  <a:schemeClr val="dk1"/>
                </a:solidFill>
              </a:rPr>
              <a:t>kantaa aina HA-71 lippua korkealla ja edustaa seuraa esimerkillisesti</a:t>
            </a:r>
            <a:endParaRPr sz="1800">
              <a:solidFill>
                <a:schemeClr val="dk1"/>
              </a:solidFill>
            </a:endParaRPr>
          </a:p>
          <a:p>
            <a:pPr marL="1371600" lvl="0" indent="0" algn="l" rtl="0">
              <a:lnSpc>
                <a:spcPct val="115000"/>
              </a:lnSpc>
              <a:spcBef>
                <a:spcPts val="0"/>
              </a:spcBef>
              <a:spcAft>
                <a:spcPts val="0"/>
              </a:spcAft>
              <a:buNone/>
            </a:pPr>
            <a:endParaRPr sz="2000">
              <a:solidFill>
                <a:schemeClr val="dk1"/>
              </a:solidFill>
            </a:endParaRPr>
          </a:p>
          <a:p>
            <a:pPr marL="457200" lvl="0" indent="-323850" algn="l" rtl="0">
              <a:lnSpc>
                <a:spcPct val="115000"/>
              </a:lnSpc>
              <a:spcBef>
                <a:spcPts val="0"/>
              </a:spcBef>
              <a:spcAft>
                <a:spcPts val="0"/>
              </a:spcAft>
              <a:buClr>
                <a:schemeClr val="dk1"/>
              </a:buClr>
              <a:buSzPts val="1500"/>
              <a:buChar char="❖"/>
            </a:pPr>
            <a:r>
              <a:rPr lang="fi" sz="2000">
                <a:solidFill>
                  <a:schemeClr val="dk1"/>
                </a:solidFill>
              </a:rPr>
              <a:t>Vilma Hämäläinen, v. 2025 tuntiratsastaja, seniori</a:t>
            </a:r>
            <a:endParaRPr sz="20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taitava ratsastaja, joka on kilpaillut menestyksekkäästi sekä koulu- että esteratsastuksessa</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on kilpaillut hyvin tuloksin myös nuoremmilla ja kokemattomammilla hevosilla </a:t>
            </a:r>
            <a:endParaRPr sz="160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600">
                <a:solidFill>
                  <a:schemeClr val="dk1"/>
                </a:solidFill>
              </a:rPr>
              <a:t> ratsastaa kauniisti ja harmonisesti, mikä näkyy sekä esteratsastuksen taitoarvosteluissa että kouluratsastuksen prosenteissa</a:t>
            </a:r>
            <a:endParaRPr sz="1600">
              <a:solidFill>
                <a:schemeClr val="dk1"/>
              </a:solidFill>
            </a:endParaRPr>
          </a:p>
          <a:p>
            <a:pPr marL="1371600" lvl="0" indent="0" algn="l" rtl="0">
              <a:lnSpc>
                <a:spcPct val="115000"/>
              </a:lnSpc>
              <a:spcBef>
                <a:spcPts val="0"/>
              </a:spcBef>
              <a:spcAft>
                <a:spcPts val="0"/>
              </a:spcAft>
              <a:buNone/>
            </a:pPr>
            <a:endParaRPr sz="2000">
              <a:solidFill>
                <a:schemeClr val="dk1"/>
              </a:solidFill>
            </a:endParaRPr>
          </a:p>
          <a:p>
            <a:pPr marL="914400" lvl="0" indent="0" algn="l" rtl="0">
              <a:lnSpc>
                <a:spcPct val="115000"/>
              </a:lnSpc>
              <a:spcBef>
                <a:spcPts val="0"/>
              </a:spcBef>
              <a:spcAft>
                <a:spcPts val="800"/>
              </a:spcAft>
              <a:buNone/>
            </a:pP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Johtokunta vuonna 2025</a:t>
            </a:r>
            <a:endParaRPr b="1">
              <a:latin typeface="Arial"/>
              <a:ea typeface="Arial"/>
              <a:cs typeface="Arial"/>
              <a:sym typeface="Arial"/>
            </a:endParaRPr>
          </a:p>
        </p:txBody>
      </p:sp>
      <p:sp>
        <p:nvSpPr>
          <p:cNvPr id="96" name="Google Shape;96;p3"/>
          <p:cNvSpPr txBox="1">
            <a:spLocks noGrp="1"/>
          </p:cNvSpPr>
          <p:nvPr>
            <p:ph type="body" idx="1"/>
          </p:nvPr>
        </p:nvSpPr>
        <p:spPr>
          <a:xfrm>
            <a:off x="777600" y="1397000"/>
            <a:ext cx="10515600" cy="5257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fi">
                <a:latin typeface="Arial"/>
                <a:ea typeface="Arial"/>
                <a:cs typeface="Arial"/>
                <a:sym typeface="Arial"/>
              </a:rPr>
              <a:t>Tiina Räisänen, puheenjohtaja</a:t>
            </a:r>
            <a:endParaRPr>
              <a:latin typeface="Arial"/>
              <a:ea typeface="Arial"/>
              <a:cs typeface="Arial"/>
              <a:sym typeface="Arial"/>
            </a:endParaRPr>
          </a:p>
          <a:p>
            <a:pPr marL="228600" lvl="0" indent="-169862" algn="l" rtl="0">
              <a:lnSpc>
                <a:spcPct val="90000"/>
              </a:lnSpc>
              <a:spcBef>
                <a:spcPts val="1000"/>
              </a:spcBef>
              <a:spcAft>
                <a:spcPts val="0"/>
              </a:spcAft>
              <a:buSzPct val="64285"/>
              <a:buFont typeface="Arial"/>
              <a:buChar char="•"/>
            </a:pPr>
            <a:r>
              <a:rPr lang="fi">
                <a:latin typeface="Arial"/>
                <a:ea typeface="Arial"/>
                <a:cs typeface="Arial"/>
                <a:sym typeface="Arial"/>
              </a:rPr>
              <a:t>Mari Lahti, varapuheenjohtaja, turvallisuusvastaava (2025-2026)</a:t>
            </a:r>
            <a:endParaRPr>
              <a:latin typeface="Arial"/>
              <a:ea typeface="Arial"/>
              <a:cs typeface="Arial"/>
              <a:sym typeface="Arial"/>
            </a:endParaRPr>
          </a:p>
          <a:p>
            <a:pPr marL="228600" lvl="0" indent="-169862" algn="l" rtl="0">
              <a:lnSpc>
                <a:spcPct val="90000"/>
              </a:lnSpc>
              <a:spcBef>
                <a:spcPts val="1000"/>
              </a:spcBef>
              <a:spcAft>
                <a:spcPts val="0"/>
              </a:spcAft>
              <a:buSzPct val="64285"/>
              <a:buFont typeface="Arial"/>
              <a:buChar char="•"/>
            </a:pPr>
            <a:r>
              <a:rPr lang="fi">
                <a:latin typeface="Arial"/>
                <a:ea typeface="Arial"/>
                <a:cs typeface="Arial"/>
                <a:sym typeface="Arial"/>
              </a:rPr>
              <a:t>Raija Paloranta, sihteeri turvallisuusvastaava (2024-2025)</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fi">
                <a:latin typeface="Arial"/>
                <a:ea typeface="Arial"/>
                <a:cs typeface="Arial"/>
                <a:sym typeface="Arial"/>
              </a:rPr>
              <a:t>Margit Haaja-Pietikäinen, rahastonhoitaja, puffetti (2024-2025)</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fi">
                <a:latin typeface="Arial"/>
                <a:ea typeface="Arial"/>
                <a:cs typeface="Arial"/>
                <a:sym typeface="Arial"/>
              </a:rPr>
              <a:t>Tiina Lintunen, jäsenvastaava (2025-2026)</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fi">
                <a:latin typeface="Arial"/>
                <a:ea typeface="Arial"/>
                <a:cs typeface="Arial"/>
                <a:sym typeface="Arial"/>
              </a:rPr>
              <a:t>Henna Hakkarainen, KIPA, Equipe (2024-2025)</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fi">
                <a:latin typeface="Arial"/>
                <a:ea typeface="Arial"/>
                <a:cs typeface="Arial"/>
                <a:sym typeface="Arial"/>
              </a:rPr>
              <a:t>Mari Putkonen-Hutchins, kouluratsastuskilpailut (2025-2026)</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fi">
                <a:latin typeface="Arial"/>
                <a:ea typeface="Arial"/>
                <a:cs typeface="Arial"/>
                <a:sym typeface="Arial"/>
              </a:rPr>
              <a:t>Marita Räsänen, palkintovastaava (2024-2025)</a:t>
            </a:r>
            <a:endParaRPr>
              <a:latin typeface="Arial"/>
              <a:ea typeface="Arial"/>
              <a:cs typeface="Arial"/>
              <a:sym typeface="Arial"/>
            </a:endParaRPr>
          </a:p>
          <a:p>
            <a:pPr marL="228600" lvl="0" indent="-169862" algn="l" rtl="0">
              <a:lnSpc>
                <a:spcPct val="90000"/>
              </a:lnSpc>
              <a:spcBef>
                <a:spcPts val="1000"/>
              </a:spcBef>
              <a:spcAft>
                <a:spcPts val="0"/>
              </a:spcAft>
              <a:buSzPct val="64285"/>
              <a:buChar char="•"/>
            </a:pPr>
            <a:r>
              <a:rPr lang="fi">
                <a:latin typeface="Arial"/>
                <a:ea typeface="Arial"/>
                <a:cs typeface="Arial"/>
                <a:sym typeface="Arial"/>
              </a:rPr>
              <a:t>Antje Moraal, viestintä ja some (2024-2025)</a:t>
            </a:r>
            <a:endParaRPr>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c9849328d3_0_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457200" algn="l" rtl="0">
              <a:spcBef>
                <a:spcPts val="0"/>
              </a:spcBef>
              <a:spcAft>
                <a:spcPts val="0"/>
              </a:spcAft>
              <a:buClr>
                <a:schemeClr val="dk1"/>
              </a:buClr>
              <a:buSzPts val="1100"/>
              <a:buFont typeface="Arial"/>
              <a:buNone/>
            </a:pPr>
            <a:r>
              <a:rPr lang="fi" sz="4600">
                <a:latin typeface="Arial"/>
                <a:ea typeface="Arial"/>
                <a:cs typeface="Arial"/>
                <a:sym typeface="Arial"/>
              </a:rPr>
              <a:t>Palkittavat</a:t>
            </a:r>
            <a:endParaRPr/>
          </a:p>
        </p:txBody>
      </p:sp>
      <p:sp>
        <p:nvSpPr>
          <p:cNvPr id="282" name="Google Shape;282;g3c9849328d3_0_37"/>
          <p:cNvSpPr txBox="1"/>
          <p:nvPr/>
        </p:nvSpPr>
        <p:spPr>
          <a:xfrm>
            <a:off x="1221300" y="1846075"/>
            <a:ext cx="9429000" cy="42807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Char char="❖"/>
            </a:pPr>
            <a:r>
              <a:rPr lang="fi" sz="2000" dirty="0">
                <a:solidFill>
                  <a:schemeClr val="dk1"/>
                </a:solidFill>
              </a:rPr>
              <a:t>Emmi Maaranen, v. 2025 positiivisin</a:t>
            </a:r>
            <a:endParaRPr sz="2000" dirty="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dirty="0">
                <a:solidFill>
                  <a:schemeClr val="dk1"/>
                </a:solidFill>
              </a:rPr>
              <a:t>kilpailee ahkerasti sekä koulu- että esteratsastuksessa</a:t>
            </a:r>
            <a:endParaRPr sz="1800" dirty="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dirty="0">
                <a:solidFill>
                  <a:schemeClr val="dk1"/>
                </a:solidFill>
              </a:rPr>
              <a:t>huomioi omassa toiminnassaan sekä hevoset että ihmiset suurella kunnioituksella, ystävällisyydellä ja iloisuudella</a:t>
            </a:r>
            <a:endParaRPr sz="1800" dirty="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dirty="0">
                <a:solidFill>
                  <a:schemeClr val="dk1"/>
                </a:solidFill>
              </a:rPr>
              <a:t> tapahtuipa mitä vain, Emmin posiviivisuus ei haalistu</a:t>
            </a:r>
            <a:endParaRPr sz="1800" dirty="0">
              <a:solidFill>
                <a:schemeClr val="dk1"/>
              </a:solidFill>
            </a:endParaRPr>
          </a:p>
          <a:p>
            <a:pPr marL="1371600" lvl="0" indent="0" algn="l" rtl="0">
              <a:lnSpc>
                <a:spcPct val="115000"/>
              </a:lnSpc>
              <a:spcBef>
                <a:spcPts val="0"/>
              </a:spcBef>
              <a:spcAft>
                <a:spcPts val="0"/>
              </a:spcAft>
              <a:buNone/>
            </a:pPr>
            <a:endParaRPr sz="2000" dirty="0">
              <a:solidFill>
                <a:schemeClr val="dk1"/>
              </a:solidFill>
            </a:endParaRPr>
          </a:p>
          <a:p>
            <a:pPr marL="457200" lvl="0" indent="-323850" algn="l" rtl="0">
              <a:lnSpc>
                <a:spcPct val="115000"/>
              </a:lnSpc>
              <a:spcBef>
                <a:spcPts val="0"/>
              </a:spcBef>
              <a:spcAft>
                <a:spcPts val="0"/>
              </a:spcAft>
              <a:buClr>
                <a:schemeClr val="dk1"/>
              </a:buClr>
              <a:buSzPts val="1500"/>
              <a:buChar char="❖"/>
            </a:pPr>
            <a:r>
              <a:rPr lang="fi" sz="2000" dirty="0">
                <a:solidFill>
                  <a:schemeClr val="dk1"/>
                </a:solidFill>
              </a:rPr>
              <a:t>Mona Mustonen, v 2025 talkoolainen</a:t>
            </a:r>
            <a:endParaRPr sz="2000" dirty="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dirty="0">
                <a:solidFill>
                  <a:schemeClr val="dk1"/>
                </a:solidFill>
              </a:rPr>
              <a:t>osoittanut erinomaista innokkuutta ja vastuullisuutta toimimalla sekä lähettinä että muisssa talkootehtävissä ratsastuskilpailujen aikana</a:t>
            </a:r>
            <a:endParaRPr sz="1800" dirty="0">
              <a:solidFill>
                <a:schemeClr val="dk1"/>
              </a:solidFill>
            </a:endParaRPr>
          </a:p>
          <a:p>
            <a:pPr marL="1371600" lvl="1" indent="-355600" algn="l" rtl="0">
              <a:lnSpc>
                <a:spcPct val="115000"/>
              </a:lnSpc>
              <a:spcBef>
                <a:spcPts val="0"/>
              </a:spcBef>
              <a:spcAft>
                <a:spcPts val="0"/>
              </a:spcAft>
              <a:buClr>
                <a:schemeClr val="dk1"/>
              </a:buClr>
              <a:buSzPts val="2000"/>
              <a:buChar char="➢"/>
            </a:pPr>
            <a:r>
              <a:rPr lang="fi" sz="1800" dirty="0">
                <a:solidFill>
                  <a:schemeClr val="dk1"/>
                </a:solidFill>
              </a:rPr>
              <a:t>huomioi sekä hevoset että ihmiset suurella kunnioituksella, ystävällisyydellä ja iloisuudella</a:t>
            </a:r>
            <a:endParaRPr sz="1800" dirty="0">
              <a:solidFill>
                <a:schemeClr val="dk1"/>
              </a:solidFill>
            </a:endParaRPr>
          </a:p>
          <a:p>
            <a:pPr marL="1371600" lvl="0" indent="0" algn="l" rtl="0">
              <a:lnSpc>
                <a:spcPct val="115000"/>
              </a:lnSpc>
              <a:spcBef>
                <a:spcPts val="0"/>
              </a:spcBef>
              <a:spcAft>
                <a:spcPts val="800"/>
              </a:spcAft>
              <a:buNone/>
            </a:pPr>
            <a:endParaRPr sz="20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latin typeface="Arial"/>
                <a:ea typeface="Arial"/>
                <a:cs typeface="Arial"/>
                <a:sym typeface="Arial"/>
              </a:rPr>
              <a:t>Vuosikokous 21.2.2026 asialista</a:t>
            </a:r>
            <a:endParaRPr>
              <a:latin typeface="Arial"/>
              <a:ea typeface="Arial"/>
              <a:cs typeface="Arial"/>
              <a:sym typeface="Arial"/>
            </a:endParaRPr>
          </a:p>
        </p:txBody>
      </p:sp>
      <p:sp>
        <p:nvSpPr>
          <p:cNvPr id="288" name="Google Shape;288;p21"/>
          <p:cNvSpPr txBox="1">
            <a:spLocks noGrp="1"/>
          </p:cNvSpPr>
          <p:nvPr>
            <p:ph type="body" idx="1"/>
          </p:nvPr>
        </p:nvSpPr>
        <p:spPr>
          <a:xfrm>
            <a:off x="628073" y="1477818"/>
            <a:ext cx="10725727" cy="5218545"/>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r>
              <a:rPr lang="fi" sz="5600" b="1"/>
              <a:t>1 § 	Kokouksen avaus</a:t>
            </a:r>
            <a:endParaRPr/>
          </a:p>
          <a:p>
            <a:pPr marL="0" lvl="0" indent="0" algn="l" rtl="0">
              <a:lnSpc>
                <a:spcPct val="90000"/>
              </a:lnSpc>
              <a:spcBef>
                <a:spcPts val="1000"/>
              </a:spcBef>
              <a:spcAft>
                <a:spcPts val="0"/>
              </a:spcAft>
              <a:buClr>
                <a:schemeClr val="dk1"/>
              </a:buClr>
              <a:buSzPct val="100000"/>
              <a:buNone/>
            </a:pPr>
            <a:r>
              <a:rPr lang="fi" sz="5600" b="1"/>
              <a:t>2 §	Todetaan</a:t>
            </a:r>
            <a:r>
              <a:rPr lang="fi" b="1"/>
              <a:t> </a:t>
            </a:r>
            <a:r>
              <a:rPr lang="fi" sz="5600" b="1"/>
              <a:t>läsnäolijat ja äänioikeutetut sekä todetaan  kokouksen laillisuus ja päätösvaltaisuus.</a:t>
            </a:r>
            <a:endParaRPr sz="5600"/>
          </a:p>
          <a:p>
            <a:pPr marL="0" lvl="0" indent="0" algn="l" rtl="0">
              <a:lnSpc>
                <a:spcPct val="90000"/>
              </a:lnSpc>
              <a:spcBef>
                <a:spcPts val="1000"/>
              </a:spcBef>
              <a:spcAft>
                <a:spcPts val="0"/>
              </a:spcAft>
              <a:buClr>
                <a:schemeClr val="dk1"/>
              </a:buClr>
              <a:buSzPct val="100000"/>
              <a:buNone/>
            </a:pPr>
            <a:r>
              <a:rPr lang="fi" sz="5600" b="1"/>
              <a:t>3 § 	Valitaan kokoukselle puheenjohtaja, sihteeri sekä kaksi</a:t>
            </a:r>
            <a:endParaRPr/>
          </a:p>
          <a:p>
            <a:pPr marL="914400" lvl="2" indent="0" algn="l" rtl="0">
              <a:lnSpc>
                <a:spcPct val="90000"/>
              </a:lnSpc>
              <a:spcBef>
                <a:spcPts val="500"/>
              </a:spcBef>
              <a:spcAft>
                <a:spcPts val="0"/>
              </a:spcAft>
              <a:buClr>
                <a:schemeClr val="dk1"/>
              </a:buClr>
              <a:buSzPct val="100000"/>
              <a:buNone/>
            </a:pPr>
            <a:r>
              <a:rPr lang="fi" sz="5600" b="1"/>
              <a:t>pöytäkirjantarkastajaa ja kaksi ääntenlaskijaa</a:t>
            </a:r>
            <a:endParaRPr/>
          </a:p>
          <a:p>
            <a:pPr marL="0" lvl="0" indent="0" algn="l" rtl="0">
              <a:lnSpc>
                <a:spcPct val="90000"/>
              </a:lnSpc>
              <a:spcBef>
                <a:spcPts val="1000"/>
              </a:spcBef>
              <a:spcAft>
                <a:spcPts val="0"/>
              </a:spcAft>
              <a:buClr>
                <a:schemeClr val="dk1"/>
              </a:buClr>
              <a:buSzPct val="100000"/>
              <a:buNone/>
            </a:pPr>
            <a:r>
              <a:rPr lang="fi" sz="5600" b="1"/>
              <a:t>4 §	Asialistan hyväksyminen kokouksen työjärjestykseksi</a:t>
            </a:r>
            <a:endParaRPr/>
          </a:p>
          <a:p>
            <a:pPr marL="0" lvl="0" indent="0" algn="l" rtl="0">
              <a:lnSpc>
                <a:spcPct val="90000"/>
              </a:lnSpc>
              <a:spcBef>
                <a:spcPts val="1000"/>
              </a:spcBef>
              <a:spcAft>
                <a:spcPts val="0"/>
              </a:spcAft>
              <a:buClr>
                <a:schemeClr val="dk1"/>
              </a:buClr>
              <a:buSzPct val="100000"/>
              <a:buNone/>
            </a:pPr>
            <a:r>
              <a:rPr lang="fi" sz="5600" b="1"/>
              <a:t>5 §	Esitetään vahvistettavaksi johtokunnan laatima</a:t>
            </a:r>
            <a:endParaRPr/>
          </a:p>
          <a:p>
            <a:pPr marL="914400" lvl="2" indent="0" algn="l" rtl="0">
              <a:lnSpc>
                <a:spcPct val="90000"/>
              </a:lnSpc>
              <a:spcBef>
                <a:spcPts val="500"/>
              </a:spcBef>
              <a:spcAft>
                <a:spcPts val="0"/>
              </a:spcAft>
              <a:buClr>
                <a:schemeClr val="dk1"/>
              </a:buClr>
              <a:buSzPct val="100000"/>
              <a:buNone/>
            </a:pPr>
            <a:r>
              <a:rPr lang="fi" sz="5600" b="1"/>
              <a:t>toimintakertomus ja tuloslaskelma. ( toimintakertomus käsitelty tilaisuuden alussa)</a:t>
            </a:r>
            <a:endParaRPr/>
          </a:p>
          <a:p>
            <a:pPr marL="0" lvl="0" indent="0" algn="l" rtl="0">
              <a:lnSpc>
                <a:spcPct val="90000"/>
              </a:lnSpc>
              <a:spcBef>
                <a:spcPts val="1000"/>
              </a:spcBef>
              <a:spcAft>
                <a:spcPts val="0"/>
              </a:spcAft>
              <a:buClr>
                <a:schemeClr val="dk1"/>
              </a:buClr>
              <a:buSzPct val="100000"/>
              <a:buNone/>
            </a:pPr>
            <a:r>
              <a:rPr lang="fi" sz="5600" b="1"/>
              <a:t>6 §	Esitetään toiminnantarkastuskertomus</a:t>
            </a:r>
            <a:endParaRPr sz="5600" b="1"/>
          </a:p>
          <a:p>
            <a:pPr marL="0" lvl="0" indent="0" algn="l" rtl="0">
              <a:lnSpc>
                <a:spcPct val="90000"/>
              </a:lnSpc>
              <a:spcBef>
                <a:spcPts val="1000"/>
              </a:spcBef>
              <a:spcAft>
                <a:spcPts val="0"/>
              </a:spcAft>
              <a:buClr>
                <a:schemeClr val="dk1"/>
              </a:buClr>
              <a:buSzPct val="100000"/>
              <a:buNone/>
            </a:pPr>
            <a:r>
              <a:rPr lang="fi" sz="5600" b="1"/>
              <a:t>7 §	Tili- ja vastuuvapauden myöntäminen asianosaisille.</a:t>
            </a:r>
            <a:endParaRPr/>
          </a:p>
          <a:p>
            <a:pPr marL="0" lvl="0" indent="0" algn="l" rtl="0">
              <a:lnSpc>
                <a:spcPct val="90000"/>
              </a:lnSpc>
              <a:spcBef>
                <a:spcPts val="1000"/>
              </a:spcBef>
              <a:spcAft>
                <a:spcPts val="0"/>
              </a:spcAft>
              <a:buClr>
                <a:schemeClr val="dk1"/>
              </a:buClr>
              <a:buSzPct val="100000"/>
              <a:buNone/>
            </a:pPr>
            <a:r>
              <a:rPr lang="fi" sz="5600" b="1"/>
              <a:t>8 §	Valitaan puheenjohtaja seuraavaksi toimikaudeksi.</a:t>
            </a:r>
            <a:endParaRPr/>
          </a:p>
          <a:p>
            <a:pPr marL="0" lvl="0" indent="0" algn="l" rtl="0">
              <a:lnSpc>
                <a:spcPct val="90000"/>
              </a:lnSpc>
              <a:spcBef>
                <a:spcPts val="1000"/>
              </a:spcBef>
              <a:spcAft>
                <a:spcPts val="0"/>
              </a:spcAft>
              <a:buClr>
                <a:schemeClr val="dk1"/>
              </a:buClr>
              <a:buSzPct val="100000"/>
              <a:buNone/>
            </a:pPr>
            <a:r>
              <a:rPr lang="fi" sz="5600" b="1"/>
              <a:t>9 §	Päätetään johtokunnan jäsenten lukumäärä (6-12) ja valitaan</a:t>
            </a:r>
            <a:endParaRPr/>
          </a:p>
          <a:p>
            <a:pPr marL="914400" lvl="2" indent="0" algn="l" rtl="0">
              <a:lnSpc>
                <a:spcPct val="90000"/>
              </a:lnSpc>
              <a:spcBef>
                <a:spcPts val="500"/>
              </a:spcBef>
              <a:spcAft>
                <a:spcPts val="0"/>
              </a:spcAft>
              <a:buClr>
                <a:schemeClr val="dk1"/>
              </a:buClr>
              <a:buSzPct val="100000"/>
              <a:buNone/>
            </a:pPr>
            <a:r>
              <a:rPr lang="fi" sz="5600" b="1"/>
              <a:t>jäsenet erovuoroisten johtokunnan jäsenten tilalle kahdeksi</a:t>
            </a:r>
            <a:endParaRPr/>
          </a:p>
          <a:p>
            <a:pPr marL="914400" lvl="2" indent="0" algn="l" rtl="0">
              <a:lnSpc>
                <a:spcPct val="90000"/>
              </a:lnSpc>
              <a:spcBef>
                <a:spcPts val="500"/>
              </a:spcBef>
              <a:spcAft>
                <a:spcPts val="0"/>
              </a:spcAft>
              <a:buClr>
                <a:schemeClr val="dk1"/>
              </a:buClr>
              <a:buSzPct val="100000"/>
              <a:buNone/>
            </a:pPr>
            <a:r>
              <a:rPr lang="fi" sz="5600" b="1"/>
              <a:t>seuraavaksi vuodeksi. </a:t>
            </a:r>
            <a:endParaRPr/>
          </a:p>
          <a:p>
            <a:pPr marL="0" lvl="0" indent="0" algn="l" rtl="0">
              <a:lnSpc>
                <a:spcPct val="90000"/>
              </a:lnSpc>
              <a:spcBef>
                <a:spcPts val="1000"/>
              </a:spcBef>
              <a:spcAft>
                <a:spcPts val="0"/>
              </a:spcAft>
              <a:buClr>
                <a:schemeClr val="dk1"/>
              </a:buClr>
              <a:buSzPct val="100000"/>
              <a:buNone/>
            </a:pPr>
            <a:r>
              <a:rPr lang="fi" sz="5600" b="1"/>
              <a:t>10 §	Valitaan kaksi toiminnantarkastajaa ja kaksi varatoiminnantarkastajaa</a:t>
            </a:r>
            <a:endParaRPr/>
          </a:p>
          <a:p>
            <a:pPr marL="0" lvl="0" indent="0" algn="l" rtl="0">
              <a:lnSpc>
                <a:spcPct val="90000"/>
              </a:lnSpc>
              <a:spcBef>
                <a:spcPts val="1000"/>
              </a:spcBef>
              <a:spcAft>
                <a:spcPts val="0"/>
              </a:spcAft>
              <a:buClr>
                <a:schemeClr val="dk1"/>
              </a:buClr>
              <a:buSzPct val="100000"/>
              <a:buNone/>
            </a:pPr>
            <a:r>
              <a:rPr lang="fi" sz="5600" b="1"/>
              <a:t>11 §	Vahvistetaan liittymis-, jäsen- ja kannattaja jäsenmaksujen suuruus.</a:t>
            </a:r>
            <a:endParaRPr/>
          </a:p>
          <a:p>
            <a:pPr marL="0" lvl="0" indent="0" algn="l" rtl="0">
              <a:lnSpc>
                <a:spcPct val="90000"/>
              </a:lnSpc>
              <a:spcBef>
                <a:spcPts val="1000"/>
              </a:spcBef>
              <a:spcAft>
                <a:spcPts val="0"/>
              </a:spcAft>
              <a:buClr>
                <a:schemeClr val="dk1"/>
              </a:buClr>
              <a:buSzPct val="100000"/>
              <a:buNone/>
            </a:pPr>
            <a:r>
              <a:rPr lang="fi" sz="5600" b="1"/>
              <a:t>12 §	Vahvistetaan johtokunnan laatima toimintasuunnitelma ja talousarvio vuodelle 2024.</a:t>
            </a:r>
            <a:endParaRPr sz="5600" b="1"/>
          </a:p>
          <a:p>
            <a:pPr marL="0" lvl="0" indent="0" algn="l" rtl="0">
              <a:lnSpc>
                <a:spcPct val="90000"/>
              </a:lnSpc>
              <a:spcBef>
                <a:spcPts val="1000"/>
              </a:spcBef>
              <a:spcAft>
                <a:spcPts val="0"/>
              </a:spcAft>
              <a:buClr>
                <a:schemeClr val="dk1"/>
              </a:buClr>
              <a:buSzPct val="100000"/>
              <a:buNone/>
            </a:pPr>
            <a:r>
              <a:rPr lang="fi" sz="5600" b="1"/>
              <a:t>13 §	Muut asiat: </a:t>
            </a:r>
            <a:endParaRPr/>
          </a:p>
          <a:p>
            <a:pPr marL="0" lvl="0" indent="0" algn="l" rtl="0">
              <a:lnSpc>
                <a:spcPct val="90000"/>
              </a:lnSpc>
              <a:spcBef>
                <a:spcPts val="1000"/>
              </a:spcBef>
              <a:spcAft>
                <a:spcPts val="0"/>
              </a:spcAft>
              <a:buClr>
                <a:schemeClr val="dk1"/>
              </a:buClr>
              <a:buSzPct val="100000"/>
              <a:buNone/>
            </a:pPr>
            <a:r>
              <a:rPr lang="fi" sz="5600" b="1"/>
              <a:t>14 §	Kokouksen päättäminen</a:t>
            </a:r>
            <a:endParaRPr/>
          </a:p>
          <a:p>
            <a:pPr marL="0" lvl="0" indent="0" algn="l" rtl="0">
              <a:lnSpc>
                <a:spcPct val="90000"/>
              </a:lnSpc>
              <a:spcBef>
                <a:spcPts val="1000"/>
              </a:spcBef>
              <a:spcAft>
                <a:spcPts val="0"/>
              </a:spcAft>
              <a:buClr>
                <a:schemeClr val="dk1"/>
              </a:buClr>
              <a:buSzPct val="100000"/>
              <a:buNone/>
            </a:pPr>
            <a:r>
              <a:rPr lang="fi"/>
              <a:t> </a:t>
            </a:r>
            <a:endParaRPr/>
          </a:p>
          <a:p>
            <a:pPr marL="228600" lvl="0" indent="-18415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22"/>
          <p:cNvPicPr preferRelativeResize="0"/>
          <p:nvPr/>
        </p:nvPicPr>
        <p:blipFill>
          <a:blip r:embed="rId3">
            <a:alphaModFix/>
          </a:blip>
          <a:stretch>
            <a:fillRect/>
          </a:stretch>
        </p:blipFill>
        <p:spPr>
          <a:xfrm>
            <a:off x="194975" y="604475"/>
            <a:ext cx="6462926" cy="5733849"/>
          </a:xfrm>
          <a:prstGeom prst="rect">
            <a:avLst/>
          </a:prstGeom>
          <a:noFill/>
          <a:ln>
            <a:noFill/>
          </a:ln>
        </p:spPr>
      </p:pic>
      <p:pic>
        <p:nvPicPr>
          <p:cNvPr id="294" name="Google Shape;294;p22"/>
          <p:cNvPicPr preferRelativeResize="0"/>
          <p:nvPr/>
        </p:nvPicPr>
        <p:blipFill>
          <a:blip r:embed="rId4">
            <a:alphaModFix/>
          </a:blip>
          <a:stretch>
            <a:fillRect/>
          </a:stretch>
        </p:blipFill>
        <p:spPr>
          <a:xfrm>
            <a:off x="6721325" y="2959026"/>
            <a:ext cx="5229299" cy="3379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4"/>
          <p:cNvPicPr preferRelativeResize="0"/>
          <p:nvPr/>
        </p:nvPicPr>
        <p:blipFill>
          <a:blip r:embed="rId3">
            <a:alphaModFix/>
          </a:blip>
          <a:stretch>
            <a:fillRect/>
          </a:stretch>
        </p:blipFill>
        <p:spPr>
          <a:xfrm>
            <a:off x="549950" y="957000"/>
            <a:ext cx="7179676" cy="54787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3"/>
          <p:cNvPicPr preferRelativeResize="0"/>
          <p:nvPr/>
        </p:nvPicPr>
        <p:blipFill>
          <a:blip r:embed="rId3">
            <a:alphaModFix/>
          </a:blip>
          <a:stretch>
            <a:fillRect/>
          </a:stretch>
        </p:blipFill>
        <p:spPr>
          <a:xfrm>
            <a:off x="308600" y="886000"/>
            <a:ext cx="9217676" cy="5381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5"/>
          <p:cNvSpPr txBox="1">
            <a:spLocks noGrp="1"/>
          </p:cNvSpPr>
          <p:nvPr>
            <p:ph type="body" idx="1"/>
          </p:nvPr>
        </p:nvSpPr>
        <p:spPr>
          <a:xfrm>
            <a:off x="3868350" y="1825625"/>
            <a:ext cx="27978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310" name="Google Shape;310;p25"/>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i"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11" name="Google Shape;311;p25"/>
          <p:cNvPicPr preferRelativeResize="0"/>
          <p:nvPr/>
        </p:nvPicPr>
        <p:blipFill>
          <a:blip r:embed="rId3">
            <a:alphaModFix/>
          </a:blip>
          <a:stretch>
            <a:fillRect/>
          </a:stretch>
        </p:blipFill>
        <p:spPr>
          <a:xfrm>
            <a:off x="2076175" y="237750"/>
            <a:ext cx="5929750" cy="63135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22ff236a27_1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latin typeface="Arial"/>
                <a:ea typeface="Arial"/>
                <a:cs typeface="Arial"/>
                <a:sym typeface="Arial"/>
              </a:rPr>
              <a:t>Toimintasuunnitelma 2026</a:t>
            </a:r>
            <a:endParaRPr>
              <a:latin typeface="Arial"/>
              <a:ea typeface="Arial"/>
              <a:cs typeface="Arial"/>
              <a:sym typeface="Arial"/>
            </a:endParaRPr>
          </a:p>
        </p:txBody>
      </p:sp>
      <p:sp>
        <p:nvSpPr>
          <p:cNvPr id="318" name="Google Shape;318;g322ff236a27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1000"/>
              </a:spcBef>
              <a:spcAft>
                <a:spcPts val="0"/>
              </a:spcAft>
              <a:buSzPts val="1800"/>
              <a:buNone/>
            </a:pPr>
            <a:r>
              <a:rPr lang="fi" sz="2400">
                <a:latin typeface="Arial"/>
                <a:ea typeface="Arial"/>
                <a:cs typeface="Arial"/>
                <a:sym typeface="Arial"/>
              </a:rPr>
              <a:t>Kokoukset: Vuosikokouksen lisäksi johtokunta kokoontuu lähi- tai etäkokoukseen kilpailuja edeltävällä viikolla, toiminnan suunnittelukokouksissa ja aina tarpeen vaatiessa. Keskustelua käydään myös johtokunnan Whatsapp-ryhmässä.    </a:t>
            </a:r>
            <a:endParaRPr sz="2400">
              <a:latin typeface="Arial"/>
              <a:ea typeface="Arial"/>
              <a:cs typeface="Arial"/>
              <a:sym typeface="Arial"/>
            </a:endParaRPr>
          </a:p>
          <a:p>
            <a:pPr marL="0" lvl="0" indent="0" algn="l" rtl="0">
              <a:lnSpc>
                <a:spcPct val="70000"/>
              </a:lnSpc>
              <a:spcBef>
                <a:spcPts val="1000"/>
              </a:spcBef>
              <a:spcAft>
                <a:spcPts val="0"/>
              </a:spcAft>
              <a:buSzPts val="1800"/>
              <a:buNone/>
            </a:pPr>
            <a:r>
              <a:rPr lang="fi" sz="2400">
                <a:latin typeface="Arial"/>
                <a:ea typeface="Arial"/>
                <a:cs typeface="Arial"/>
                <a:sym typeface="Arial"/>
              </a:rPr>
              <a:t>Jäsenet: Yhdistyksen tiedottaminen tapahtuu Facebookin, Instagramin ja sähköpostin kautta. Kilpailuiden toimihenkilöille on oma Facebook-ryhmä.</a:t>
            </a:r>
            <a:endParaRPr sz="2400">
              <a:latin typeface="Arial"/>
              <a:ea typeface="Arial"/>
              <a:cs typeface="Arial"/>
              <a:sym typeface="Arial"/>
            </a:endParaRPr>
          </a:p>
          <a:p>
            <a:pPr marL="0" lvl="0" indent="0" algn="l" rtl="0">
              <a:lnSpc>
                <a:spcPct val="70000"/>
              </a:lnSpc>
              <a:spcBef>
                <a:spcPts val="1000"/>
              </a:spcBef>
              <a:spcAft>
                <a:spcPts val="0"/>
              </a:spcAft>
              <a:buSzPts val="1800"/>
              <a:buNone/>
            </a:pPr>
            <a:r>
              <a:rPr lang="fi" sz="2400">
                <a:latin typeface="Arial"/>
                <a:ea typeface="Arial"/>
                <a:cs typeface="Arial"/>
                <a:sym typeface="Arial"/>
              </a:rPr>
              <a:t>Koulutus ja muu toiminta: Koulutamme toimihenkilöitä kilpailuiden järjestämisen tarpeisiin. Seuramme jäsenet päivittävät toimihenkilölupiaan. </a:t>
            </a:r>
            <a:endParaRPr sz="2400">
              <a:latin typeface="Arial"/>
              <a:ea typeface="Arial"/>
              <a:cs typeface="Arial"/>
              <a:sym typeface="Arial"/>
            </a:endParaRPr>
          </a:p>
          <a:p>
            <a:pPr marL="0" lvl="0" indent="0" algn="l" rtl="0">
              <a:lnSpc>
                <a:spcPct val="70000"/>
              </a:lnSpc>
              <a:spcBef>
                <a:spcPts val="1000"/>
              </a:spcBef>
              <a:spcAft>
                <a:spcPts val="0"/>
              </a:spcAft>
              <a:buSzPts val="1800"/>
              <a:buNone/>
            </a:pPr>
            <a:r>
              <a:rPr lang="fi" sz="2400">
                <a:latin typeface="Arial"/>
                <a:ea typeface="Arial"/>
                <a:cs typeface="Arial"/>
                <a:sym typeface="Arial"/>
              </a:rPr>
              <a:t>Hevosharrastamisen tukemiseksi pyrimme järjestämään klinikoita, jotka ovat osoittautuneet suosituiksi ja joita kyselyssämmekin toivottiin. Tämä kuitenkin edelleyttäisi aktiivista talkootoimintaa ja osallistumista myös johtokunnan ulkopuolelta.</a:t>
            </a:r>
            <a:endParaRPr sz="24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3230168dd6a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latin typeface="Arial"/>
                <a:ea typeface="Arial"/>
                <a:cs typeface="Arial"/>
                <a:sym typeface="Arial"/>
              </a:rPr>
              <a:t>Toimintasuunnitelma 2026</a:t>
            </a:r>
            <a:endParaRPr>
              <a:latin typeface="Arial"/>
              <a:ea typeface="Arial"/>
              <a:cs typeface="Arial"/>
              <a:sym typeface="Arial"/>
            </a:endParaRPr>
          </a:p>
          <a:p>
            <a:pPr marL="0" lvl="0" indent="0" algn="l" rtl="0">
              <a:lnSpc>
                <a:spcPct val="90000"/>
              </a:lnSpc>
              <a:spcBef>
                <a:spcPts val="0"/>
              </a:spcBef>
              <a:spcAft>
                <a:spcPts val="0"/>
              </a:spcAft>
              <a:buSzPts val="1800"/>
              <a:buNone/>
            </a:pPr>
            <a:endParaRPr/>
          </a:p>
        </p:txBody>
      </p:sp>
      <p:sp>
        <p:nvSpPr>
          <p:cNvPr id="325" name="Google Shape;325;g3230168dd6a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fi" sz="2700">
                <a:latin typeface="Arial"/>
                <a:ea typeface="Arial"/>
                <a:cs typeface="Arial"/>
                <a:sym typeface="Arial"/>
              </a:rPr>
              <a:t>Tavoitteena on järjestää laadukasta kilpailutoimintaa este- ja kouluratsastuksessa.</a:t>
            </a:r>
            <a:endParaRPr sz="2700">
              <a:latin typeface="Arial"/>
              <a:ea typeface="Arial"/>
              <a:cs typeface="Arial"/>
              <a:sym typeface="Arial"/>
            </a:endParaRPr>
          </a:p>
          <a:p>
            <a:pPr marL="0" lvl="0" indent="0" algn="l" rtl="0">
              <a:lnSpc>
                <a:spcPct val="90000"/>
              </a:lnSpc>
              <a:spcBef>
                <a:spcPts val="1000"/>
              </a:spcBef>
              <a:spcAft>
                <a:spcPts val="0"/>
              </a:spcAft>
              <a:buSzPts val="1800"/>
              <a:buNone/>
            </a:pPr>
            <a:r>
              <a:rPr lang="fi" sz="2700">
                <a:latin typeface="Arial"/>
                <a:ea typeface="Arial"/>
                <a:cs typeface="Arial"/>
                <a:sym typeface="Arial"/>
              </a:rPr>
              <a:t>Kilparatsastuksellista menestystä haemme seuran omilta, alue- ja kansallisen tason ratsastajiltamme. Tavoitetta tukee aktiivinen valmentautuminen.</a:t>
            </a:r>
            <a:endParaRPr sz="2700">
              <a:latin typeface="Arial"/>
              <a:ea typeface="Arial"/>
              <a:cs typeface="Arial"/>
              <a:sym typeface="Arial"/>
            </a:endParaRPr>
          </a:p>
          <a:p>
            <a:pPr marL="0" lvl="0" indent="0" algn="l" rtl="0">
              <a:lnSpc>
                <a:spcPct val="90000"/>
              </a:lnSpc>
              <a:spcBef>
                <a:spcPts val="1000"/>
              </a:spcBef>
              <a:spcAft>
                <a:spcPts val="0"/>
              </a:spcAft>
              <a:buSzPts val="1800"/>
              <a:buNone/>
            </a:pPr>
            <a:r>
              <a:rPr lang="fi" sz="2700">
                <a:latin typeface="Arial"/>
                <a:ea typeface="Arial"/>
                <a:cs typeface="Arial"/>
                <a:sym typeface="Arial"/>
              </a:rPr>
              <a:t>Kilpailukauden tavoitteena on saada joukkueet este- ja kouluratsastuksen aluetason joukkuemestaruuksiin. Taloudellisen tilanteen salliessa pyrimme maksamaan kilpailulisenssit takaisin hakemusta vastaan.</a:t>
            </a:r>
            <a:endParaRPr sz="2700">
              <a:latin typeface="Arial"/>
              <a:ea typeface="Arial"/>
              <a:cs typeface="Arial"/>
              <a:sym typeface="Arial"/>
            </a:endParaRPr>
          </a:p>
          <a:p>
            <a:pPr marL="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latin typeface="Arial"/>
                <a:ea typeface="Arial"/>
                <a:cs typeface="Arial"/>
                <a:sym typeface="Arial"/>
              </a:rPr>
              <a:t>Toimintasuunnitelma 2026</a:t>
            </a:r>
            <a:endParaRPr>
              <a:latin typeface="Arial"/>
              <a:ea typeface="Arial"/>
              <a:cs typeface="Arial"/>
              <a:sym typeface="Arial"/>
            </a:endParaRPr>
          </a:p>
        </p:txBody>
      </p:sp>
      <p:sp>
        <p:nvSpPr>
          <p:cNvPr id="331" name="Google Shape;331;p28"/>
          <p:cNvSpPr txBox="1">
            <a:spLocks noGrp="1"/>
          </p:cNvSpPr>
          <p:nvPr>
            <p:ph type="body" idx="1"/>
          </p:nvPr>
        </p:nvSpPr>
        <p:spPr>
          <a:xfrm>
            <a:off x="838200" y="1825625"/>
            <a:ext cx="10515600" cy="4800000"/>
          </a:xfrm>
          <a:prstGeom prst="rect">
            <a:avLst/>
          </a:prstGeom>
          <a:noFill/>
          <a:ln>
            <a:noFill/>
          </a:ln>
        </p:spPr>
        <p:txBody>
          <a:bodyPr spcFirstLastPara="1" wrap="square" lIns="91425" tIns="45700" rIns="91425" bIns="45700" anchor="t" anchorCtr="0">
            <a:normAutofit fontScale="25000" lnSpcReduction="20000"/>
          </a:bodyPr>
          <a:lstStyle/>
          <a:p>
            <a:pPr marL="6286" marR="510119" lvl="0" indent="0" algn="l" rtl="0">
              <a:lnSpc>
                <a:spcPct val="90000"/>
              </a:lnSpc>
              <a:spcBef>
                <a:spcPts val="0"/>
              </a:spcBef>
              <a:spcAft>
                <a:spcPts val="0"/>
              </a:spcAft>
              <a:buSzPct val="78260"/>
              <a:buNone/>
            </a:pPr>
            <a:r>
              <a:rPr lang="fi" sz="9200">
                <a:solidFill>
                  <a:srgbClr val="000000"/>
                </a:solidFill>
                <a:latin typeface="Arial"/>
                <a:ea typeface="Arial"/>
                <a:cs typeface="Arial"/>
                <a:sym typeface="Arial"/>
              </a:rPr>
              <a:t>Hyvän ja ammattimaisen tapahtumien ja kilpailujen järjestämisen lähtökohtana ovat osaavat ja koulutetut talkoolaiset, joita seura pyrkii kouluttamaan lisää mahdollistaakseen tapahtumien ja kilpailujen järjestämisen.</a:t>
            </a:r>
            <a:endParaRPr sz="9200">
              <a:solidFill>
                <a:srgbClr val="000000"/>
              </a:solidFill>
              <a:latin typeface="Arial"/>
              <a:ea typeface="Arial"/>
              <a:cs typeface="Arial"/>
              <a:sym typeface="Arial"/>
            </a:endParaRPr>
          </a:p>
          <a:p>
            <a:pPr marL="6286" marR="510119" lvl="0" indent="0" algn="l" rtl="0">
              <a:lnSpc>
                <a:spcPct val="90000"/>
              </a:lnSpc>
              <a:spcBef>
                <a:spcPts val="0"/>
              </a:spcBef>
              <a:spcAft>
                <a:spcPts val="0"/>
              </a:spcAft>
              <a:buSzPct val="78260"/>
              <a:buNone/>
            </a:pPr>
            <a:endParaRPr sz="9200">
              <a:solidFill>
                <a:srgbClr val="000000"/>
              </a:solidFill>
              <a:latin typeface="Arial"/>
              <a:ea typeface="Arial"/>
              <a:cs typeface="Arial"/>
              <a:sym typeface="Arial"/>
            </a:endParaRPr>
          </a:p>
          <a:p>
            <a:pPr marL="6286" marR="510119" lvl="0" indent="0" algn="l" rtl="0">
              <a:lnSpc>
                <a:spcPct val="90000"/>
              </a:lnSpc>
              <a:spcBef>
                <a:spcPts val="0"/>
              </a:spcBef>
              <a:spcAft>
                <a:spcPts val="0"/>
              </a:spcAft>
              <a:buSzPct val="78260"/>
              <a:buNone/>
            </a:pPr>
            <a:r>
              <a:rPr lang="fi" sz="9200">
                <a:solidFill>
                  <a:srgbClr val="000000"/>
                </a:solidFill>
                <a:latin typeface="Arial"/>
                <a:ea typeface="Arial"/>
                <a:cs typeface="Arial"/>
                <a:sym typeface="Arial"/>
              </a:rPr>
              <a:t>Talouden tasapainottelu on haaste kasvavien kulujen ja kilpailevien ratsastajien määrän vähenemisen vuoksi. Seuratoiminnan mahdollistavana isona tekijänä on varainhankinta, jota aktiivisesti pyrimme tehostamaan ja monipuolistamaan sekä hakemaan erilaisia toimintaamme mahdollistavia avustuksia ja sponsoreita. </a:t>
            </a:r>
            <a:endParaRPr sz="9200">
              <a:solidFill>
                <a:srgbClr val="000000"/>
              </a:solidFill>
              <a:latin typeface="Arial"/>
              <a:ea typeface="Arial"/>
              <a:cs typeface="Arial"/>
              <a:sym typeface="Arial"/>
            </a:endParaRPr>
          </a:p>
          <a:p>
            <a:pPr marL="6286" marR="510119" lvl="0" indent="0" algn="l" rtl="0">
              <a:lnSpc>
                <a:spcPct val="90000"/>
              </a:lnSpc>
              <a:spcBef>
                <a:spcPts val="0"/>
              </a:spcBef>
              <a:spcAft>
                <a:spcPts val="0"/>
              </a:spcAft>
              <a:buSzPct val="78260"/>
              <a:buNone/>
            </a:pPr>
            <a:endParaRPr sz="9200">
              <a:solidFill>
                <a:srgbClr val="000000"/>
              </a:solidFill>
              <a:latin typeface="Arial"/>
              <a:ea typeface="Arial"/>
              <a:cs typeface="Arial"/>
              <a:sym typeface="Arial"/>
            </a:endParaRPr>
          </a:p>
          <a:p>
            <a:pPr marL="6286" marR="510119" lvl="0" indent="0" algn="l" rtl="0">
              <a:lnSpc>
                <a:spcPct val="90000"/>
              </a:lnSpc>
              <a:spcBef>
                <a:spcPts val="0"/>
              </a:spcBef>
              <a:spcAft>
                <a:spcPts val="0"/>
              </a:spcAft>
              <a:buSzPct val="78260"/>
              <a:buNone/>
            </a:pPr>
            <a:r>
              <a:rPr lang="fi" sz="9200">
                <a:solidFill>
                  <a:srgbClr val="000000"/>
                </a:solidFill>
                <a:latin typeface="Arial"/>
                <a:ea typeface="Arial"/>
                <a:cs typeface="Arial"/>
                <a:sym typeface="Arial"/>
              </a:rPr>
              <a:t>Seura haluaa kasvattaa jäseniään ja ratsastajiaan reilun pelin hengessä. Toisten kunnioittamisella ja hyvillä käytöstavoilla, niin toisia ihmisiä kuin eläimiä kohtaan, vahvistamme positiivista ja kannustavaa toimintakulttuuria toiminnassamme.</a:t>
            </a:r>
            <a:br>
              <a:rPr lang="fi" sz="9620">
                <a:latin typeface="Arial"/>
                <a:ea typeface="Arial"/>
                <a:cs typeface="Arial"/>
                <a:sym typeface="Arial"/>
              </a:rPr>
            </a:br>
            <a:r>
              <a:rPr lang="fi" sz="9620">
                <a:latin typeface="Arial"/>
                <a:ea typeface="Arial"/>
                <a:cs typeface="Arial"/>
                <a:sym typeface="Arial"/>
              </a:rPr>
              <a:t> </a:t>
            </a:r>
            <a:br>
              <a:rPr lang="fi" sz="9620">
                <a:latin typeface="Arial"/>
                <a:ea typeface="Arial"/>
                <a:cs typeface="Arial"/>
                <a:sym typeface="Arial"/>
              </a:rPr>
            </a:br>
            <a:br>
              <a:rPr lang="fi" sz="9620">
                <a:latin typeface="Arial"/>
                <a:ea typeface="Arial"/>
                <a:cs typeface="Arial"/>
                <a:sym typeface="Arial"/>
              </a:rPr>
            </a:br>
            <a:r>
              <a:rPr lang="fi" sz="9620">
                <a:latin typeface="Arial"/>
                <a:ea typeface="Arial"/>
                <a:cs typeface="Arial"/>
                <a:sym typeface="Arial"/>
              </a:rPr>
              <a:t>Varkaudessa 21.2.2026</a:t>
            </a:r>
            <a:endParaRPr sz="9620">
              <a:latin typeface="Arial"/>
              <a:ea typeface="Arial"/>
              <a:cs typeface="Arial"/>
              <a:sym typeface="Arial"/>
            </a:endParaRPr>
          </a:p>
          <a:p>
            <a:pPr marL="6286" marR="510121" lvl="0" indent="0" algn="l" rtl="0">
              <a:lnSpc>
                <a:spcPct val="90000"/>
              </a:lnSpc>
              <a:spcBef>
                <a:spcPts val="0"/>
              </a:spcBef>
              <a:spcAft>
                <a:spcPts val="0"/>
              </a:spcAft>
              <a:buSzPct val="74844"/>
              <a:buNone/>
            </a:pPr>
            <a:r>
              <a:rPr lang="fi" sz="9620">
                <a:latin typeface="Arial"/>
                <a:ea typeface="Arial"/>
                <a:cs typeface="Arial"/>
                <a:sym typeface="Arial"/>
              </a:rPr>
              <a:t>johtokunta</a:t>
            </a:r>
            <a:br>
              <a:rPr lang="fi" sz="9620"/>
            </a:br>
            <a:endParaRPr sz="9620"/>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a:t>Talousarvio 2026</a:t>
            </a:r>
            <a:endParaRPr>
              <a:solidFill>
                <a:srgbClr val="FF0000"/>
              </a:solidFill>
            </a:endParaRPr>
          </a:p>
        </p:txBody>
      </p:sp>
      <p:pic>
        <p:nvPicPr>
          <p:cNvPr id="337" name="Google Shape;337;p29"/>
          <p:cNvPicPr preferRelativeResize="0"/>
          <p:nvPr/>
        </p:nvPicPr>
        <p:blipFill>
          <a:blip r:embed="rId3">
            <a:alphaModFix/>
          </a:blip>
          <a:stretch>
            <a:fillRect/>
          </a:stretch>
        </p:blipFill>
        <p:spPr>
          <a:xfrm>
            <a:off x="209200" y="2155480"/>
            <a:ext cx="10972225" cy="4168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Johtokunnan ulkopuolella</a:t>
            </a:r>
            <a:endParaRPr b="1">
              <a:latin typeface="Arial"/>
              <a:ea typeface="Arial"/>
              <a:cs typeface="Arial"/>
              <a:sym typeface="Arial"/>
            </a:endParaRPr>
          </a:p>
        </p:txBody>
      </p:sp>
      <p:sp>
        <p:nvSpPr>
          <p:cNvPr id="102" name="Google Shape;10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fi">
                <a:latin typeface="Arial"/>
                <a:ea typeface="Arial"/>
                <a:cs typeface="Arial"/>
                <a:sym typeface="Arial"/>
              </a:rPr>
              <a:t>Kimmo Kinnunen, ratamestari </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fi">
                <a:latin typeface="Arial"/>
                <a:ea typeface="Arial"/>
                <a:cs typeface="Arial"/>
                <a:sym typeface="Arial"/>
              </a:rPr>
              <a:t>Päivi Lehtikoski Leko Talli Oy, kirjanpito</a:t>
            </a: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fi">
                <a:latin typeface="Arial"/>
                <a:ea typeface="Arial"/>
                <a:cs typeface="Arial"/>
                <a:sym typeface="Arial"/>
              </a:rPr>
              <a:t>Mari Pulkkinen, kilpailualueet</a:t>
            </a:r>
            <a:endParaRPr>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a:p>
            <a:pPr marL="457200" lvl="0" indent="-342900" algn="l" rtl="0">
              <a:lnSpc>
                <a:spcPct val="90000"/>
              </a:lnSpc>
              <a:spcBef>
                <a:spcPts val="1000"/>
              </a:spcBef>
              <a:spcAft>
                <a:spcPts val="0"/>
              </a:spcAft>
              <a:buSzPts val="1800"/>
              <a:buChar char="+"/>
            </a:pPr>
            <a:r>
              <a:rPr lang="fi">
                <a:latin typeface="Arial"/>
                <a:ea typeface="Arial"/>
                <a:cs typeface="Arial"/>
                <a:sym typeface="Arial"/>
              </a:rPr>
              <a:t>runsas ja ahkera talkoolaisjoukkomme!</a:t>
            </a:r>
            <a:endParaRPr>
              <a:latin typeface="Arial"/>
              <a:ea typeface="Arial"/>
              <a:cs typeface="Arial"/>
              <a:sym typeface="Arial"/>
            </a:endParaRPr>
          </a:p>
          <a:p>
            <a:pPr marL="0" lvl="0" indent="0" algn="l" rtl="0">
              <a:lnSpc>
                <a:spcPct val="90000"/>
              </a:lnSpc>
              <a:spcBef>
                <a:spcPts val="1000"/>
              </a:spcBef>
              <a:spcAft>
                <a:spcPts val="0"/>
              </a:spcAft>
              <a:buNone/>
            </a:pPr>
            <a:endParaRPr>
              <a:latin typeface="Arial"/>
              <a:ea typeface="Arial"/>
              <a:cs typeface="Arial"/>
              <a:sym typeface="Arial"/>
            </a:endParaRPr>
          </a:p>
          <a:p>
            <a:pPr marL="457200" lvl="0" indent="0" algn="l" rtl="0">
              <a:lnSpc>
                <a:spcPct val="90000"/>
              </a:lnSpc>
              <a:spcBef>
                <a:spcPts val="1000"/>
              </a:spcBef>
              <a:spcAft>
                <a:spcPts val="0"/>
              </a:spcAft>
              <a:buSzPts val="1800"/>
              <a:buNone/>
            </a:pPr>
            <a:endParaRPr>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68ad33f7fc_0_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sz="5400">
                <a:latin typeface="Comic Sans MS"/>
                <a:ea typeface="Comic Sans MS"/>
                <a:cs typeface="Comic Sans MS"/>
                <a:sym typeface="Comic Sans MS"/>
              </a:rPr>
              <a:t>Muistattehan että  ….</a:t>
            </a:r>
            <a:endParaRPr sz="5400">
              <a:latin typeface="Comic Sans MS"/>
              <a:ea typeface="Comic Sans MS"/>
              <a:cs typeface="Comic Sans MS"/>
              <a:sym typeface="Comic Sans MS"/>
            </a:endParaRPr>
          </a:p>
        </p:txBody>
      </p:sp>
      <p:sp>
        <p:nvSpPr>
          <p:cNvPr id="343" name="Google Shape;343;g268ad33f7fc_0_9"/>
          <p:cNvSpPr txBox="1">
            <a:spLocks noGrp="1"/>
          </p:cNvSpPr>
          <p:nvPr>
            <p:ph type="body" idx="1"/>
          </p:nvPr>
        </p:nvSpPr>
        <p:spPr>
          <a:xfrm>
            <a:off x="838200" y="1330825"/>
            <a:ext cx="10515600" cy="5169000"/>
          </a:xfrm>
          <a:prstGeom prst="rect">
            <a:avLst/>
          </a:prstGeom>
          <a:noFill/>
          <a:ln>
            <a:noFill/>
          </a:ln>
        </p:spPr>
        <p:txBody>
          <a:bodyPr spcFirstLastPara="1" wrap="square" lIns="91425" tIns="45700" rIns="91425" bIns="45700" anchor="t" anchorCtr="0">
            <a:normAutofit lnSpcReduction="10000"/>
          </a:bodyPr>
          <a:lstStyle/>
          <a:p>
            <a:pPr marL="228600" lvl="0" indent="-130810" algn="l" rtl="0">
              <a:lnSpc>
                <a:spcPct val="90000"/>
              </a:lnSpc>
              <a:spcBef>
                <a:spcPts val="0"/>
              </a:spcBef>
              <a:spcAft>
                <a:spcPts val="0"/>
              </a:spcAft>
              <a:buClr>
                <a:schemeClr val="dk1"/>
              </a:buClr>
              <a:buSzPts val="2800"/>
              <a:buNone/>
            </a:pPr>
            <a:endParaRPr>
              <a:latin typeface="Comic Sans MS"/>
              <a:ea typeface="Comic Sans MS"/>
              <a:cs typeface="Comic Sans MS"/>
              <a:sym typeface="Comic Sans MS"/>
            </a:endParaRPr>
          </a:p>
          <a:p>
            <a:pPr marL="228600" lvl="0" indent="-130810" algn="l" rtl="0">
              <a:lnSpc>
                <a:spcPct val="90000"/>
              </a:lnSpc>
              <a:spcBef>
                <a:spcPts val="1000"/>
              </a:spcBef>
              <a:spcAft>
                <a:spcPts val="0"/>
              </a:spcAft>
              <a:buClr>
                <a:schemeClr val="dk1"/>
              </a:buClr>
              <a:buSzPts val="2800"/>
              <a:buNone/>
            </a:pPr>
            <a:r>
              <a:rPr lang="fi" sz="5468">
                <a:latin typeface="Comic Sans MS"/>
                <a:ea typeface="Comic Sans MS"/>
                <a:cs typeface="Comic Sans MS"/>
                <a:sym typeface="Comic Sans MS"/>
              </a:rPr>
              <a:t>ilman seuran jäseniä ei ole seuraa -</a:t>
            </a:r>
            <a:endParaRPr sz="5468">
              <a:latin typeface="Comic Sans MS"/>
              <a:ea typeface="Comic Sans MS"/>
              <a:cs typeface="Comic Sans MS"/>
              <a:sym typeface="Comic Sans MS"/>
            </a:endParaRPr>
          </a:p>
          <a:p>
            <a:pPr marL="228600" lvl="0" indent="-130810" algn="l" rtl="0">
              <a:lnSpc>
                <a:spcPct val="90000"/>
              </a:lnSpc>
              <a:spcBef>
                <a:spcPts val="1000"/>
              </a:spcBef>
              <a:spcAft>
                <a:spcPts val="0"/>
              </a:spcAft>
              <a:buClr>
                <a:schemeClr val="dk1"/>
              </a:buClr>
              <a:buSzPts val="2800"/>
              <a:buNone/>
            </a:pPr>
            <a:r>
              <a:rPr lang="fi" sz="5468">
                <a:latin typeface="Comic Sans MS"/>
                <a:ea typeface="Comic Sans MS"/>
                <a:cs typeface="Comic Sans MS"/>
                <a:sym typeface="Comic Sans MS"/>
              </a:rPr>
              <a:t> ja ilman seuraa ei ole kilpailuja eikä seuratapahtumia.</a:t>
            </a:r>
            <a:endParaRPr sz="5468">
              <a:latin typeface="Comic Sans MS"/>
              <a:ea typeface="Comic Sans MS"/>
              <a:cs typeface="Comic Sans MS"/>
              <a:sym typeface="Comic Sans MS"/>
            </a:endParaRPr>
          </a:p>
          <a:p>
            <a:pPr marL="228600" lvl="0" indent="-130810" algn="l" rtl="0">
              <a:lnSpc>
                <a:spcPct val="90000"/>
              </a:lnSpc>
              <a:spcBef>
                <a:spcPts val="1000"/>
              </a:spcBef>
              <a:spcAft>
                <a:spcPts val="0"/>
              </a:spcAft>
              <a:buClr>
                <a:schemeClr val="dk1"/>
              </a:buClr>
              <a:buSzPts val="2800"/>
              <a:buNone/>
            </a:pPr>
            <a:endParaRPr sz="5468">
              <a:latin typeface="Comic Sans MS"/>
              <a:ea typeface="Comic Sans MS"/>
              <a:cs typeface="Comic Sans MS"/>
              <a:sym typeface="Comic Sans MS"/>
            </a:endParaRPr>
          </a:p>
          <a:p>
            <a:pPr marL="228600" lvl="0" indent="-130810" algn="l" rtl="0">
              <a:lnSpc>
                <a:spcPct val="90000"/>
              </a:lnSpc>
              <a:spcBef>
                <a:spcPts val="1000"/>
              </a:spcBef>
              <a:spcAft>
                <a:spcPts val="0"/>
              </a:spcAft>
              <a:buClr>
                <a:schemeClr val="dk1"/>
              </a:buClr>
              <a:buSzPts val="2800"/>
              <a:buNone/>
            </a:pPr>
            <a:r>
              <a:rPr lang="fi" sz="5468">
                <a:latin typeface="Comic Sans MS"/>
                <a:ea typeface="Comic Sans MS"/>
                <a:cs typeface="Comic Sans MS"/>
                <a:sym typeface="Comic Sans MS"/>
              </a:rPr>
              <a:t>SINÄ OLET TÄRKEÄ!</a:t>
            </a:r>
            <a:endParaRPr sz="5468">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br>
              <a:rPr lang="fi">
                <a:latin typeface="Arial"/>
                <a:ea typeface="Arial"/>
                <a:cs typeface="Arial"/>
                <a:sym typeface="Arial"/>
              </a:rPr>
            </a:br>
            <a:r>
              <a:rPr lang="fi">
                <a:latin typeface="Arial"/>
                <a:ea typeface="Arial"/>
                <a:cs typeface="Arial"/>
                <a:sym typeface="Arial"/>
              </a:rPr>
              <a:t> </a:t>
            </a:r>
            <a:endParaRPr>
              <a:latin typeface="Arial"/>
              <a:ea typeface="Arial"/>
              <a:cs typeface="Arial"/>
              <a:sym typeface="Arial"/>
            </a:endParaRPr>
          </a:p>
        </p:txBody>
      </p:sp>
      <p:sp>
        <p:nvSpPr>
          <p:cNvPr id="108" name="Google Shape;108;p15"/>
          <p:cNvSpPr txBox="1">
            <a:spLocks noGrp="1"/>
          </p:cNvSpPr>
          <p:nvPr>
            <p:ph type="body" idx="1"/>
          </p:nvPr>
        </p:nvSpPr>
        <p:spPr>
          <a:xfrm>
            <a:off x="399495" y="756745"/>
            <a:ext cx="11407806" cy="5847255"/>
          </a:xfrm>
          <a:prstGeom prst="rect">
            <a:avLst/>
          </a:prstGeom>
          <a:noFill/>
          <a:ln>
            <a:noFill/>
          </a:ln>
        </p:spPr>
        <p:txBody>
          <a:bodyPr spcFirstLastPara="1" wrap="square" lIns="91425" tIns="45700" rIns="91425" bIns="45700" anchor="t" anchorCtr="0">
            <a:normAutofit fontScale="85000" lnSpcReduction="20000"/>
          </a:bodyPr>
          <a:lstStyle/>
          <a:p>
            <a:pPr marL="228600" lvl="0" indent="-64135" algn="l" rtl="0">
              <a:lnSpc>
                <a:spcPct val="90000"/>
              </a:lnSpc>
              <a:spcBef>
                <a:spcPts val="0"/>
              </a:spcBef>
              <a:spcAft>
                <a:spcPts val="0"/>
              </a:spcAft>
              <a:buClr>
                <a:schemeClr val="dk1"/>
              </a:buClr>
              <a:buSzPct val="77777"/>
              <a:buNone/>
            </a:pPr>
            <a:r>
              <a:rPr lang="fi" sz="3600" b="1">
                <a:latin typeface="Arial"/>
                <a:ea typeface="Arial"/>
                <a:cs typeface="Arial"/>
                <a:sym typeface="Arial"/>
              </a:rPr>
              <a:t>SRL:n toimihenkilölisenssin omaavia </a:t>
            </a:r>
            <a:endParaRPr sz="3600" b="1">
              <a:latin typeface="Arial"/>
              <a:ea typeface="Arial"/>
              <a:cs typeface="Arial"/>
              <a:sym typeface="Arial"/>
            </a:endParaRPr>
          </a:p>
          <a:p>
            <a:pPr marL="228600" lvl="0" indent="-64135" algn="l" rtl="0">
              <a:lnSpc>
                <a:spcPct val="90000"/>
              </a:lnSpc>
              <a:spcBef>
                <a:spcPts val="0"/>
              </a:spcBef>
              <a:spcAft>
                <a:spcPts val="0"/>
              </a:spcAft>
              <a:buClr>
                <a:schemeClr val="dk1"/>
              </a:buClr>
              <a:buSzPct val="77777"/>
              <a:buNone/>
            </a:pPr>
            <a:r>
              <a:rPr lang="fi" sz="3600" b="1">
                <a:latin typeface="Arial"/>
                <a:ea typeface="Arial"/>
                <a:cs typeface="Arial"/>
                <a:sym typeface="Arial"/>
              </a:rPr>
              <a:t>seuralaisia:</a:t>
            </a:r>
            <a:endParaRPr>
              <a:latin typeface="Arial"/>
              <a:ea typeface="Arial"/>
              <a:cs typeface="Arial"/>
              <a:sym typeface="Arial"/>
            </a:endParaRPr>
          </a:p>
          <a:p>
            <a:pPr marL="228600" lvl="0" indent="-64135" algn="l" rtl="0">
              <a:lnSpc>
                <a:spcPct val="90000"/>
              </a:lnSpc>
              <a:spcBef>
                <a:spcPts val="0"/>
              </a:spcBef>
              <a:spcAft>
                <a:spcPts val="0"/>
              </a:spcAft>
              <a:buClr>
                <a:schemeClr val="dk1"/>
              </a:buClr>
              <a:buSzPct val="77777"/>
              <a:buNone/>
            </a:pPr>
            <a:endParaRPr sz="3600" b="1">
              <a:latin typeface="Arial"/>
              <a:ea typeface="Arial"/>
              <a:cs typeface="Arial"/>
              <a:sym typeface="Arial"/>
            </a:endParaRPr>
          </a:p>
          <a:p>
            <a:pPr marL="457200" marR="0" lvl="0" indent="-401320" algn="l" rtl="0">
              <a:lnSpc>
                <a:spcPct val="90000"/>
              </a:lnSpc>
              <a:spcBef>
                <a:spcPts val="1000"/>
              </a:spcBef>
              <a:spcAft>
                <a:spcPts val="0"/>
              </a:spcAft>
              <a:buSzPct val="100000"/>
              <a:buChar char="•"/>
            </a:pPr>
            <a:r>
              <a:rPr lang="fi" sz="3200">
                <a:latin typeface="Arial"/>
                <a:ea typeface="Arial"/>
                <a:cs typeface="Arial"/>
                <a:sym typeface="Arial"/>
              </a:rPr>
              <a:t>Henna Hakkarainen, estetuomari C-PJ</a:t>
            </a:r>
            <a:endParaRPr sz="3200">
              <a:latin typeface="Arial"/>
              <a:ea typeface="Arial"/>
              <a:cs typeface="Arial"/>
              <a:sym typeface="Arial"/>
            </a:endParaRPr>
          </a:p>
          <a:p>
            <a:pPr marL="457200" marR="0" lvl="0" indent="-401320" algn="l" rtl="0">
              <a:lnSpc>
                <a:spcPct val="90000"/>
              </a:lnSpc>
              <a:spcBef>
                <a:spcPts val="1000"/>
              </a:spcBef>
              <a:spcAft>
                <a:spcPts val="0"/>
              </a:spcAft>
              <a:buSzPct val="100000"/>
              <a:buChar char="•"/>
            </a:pPr>
            <a:r>
              <a:rPr lang="fi" sz="3200">
                <a:latin typeface="Arial"/>
                <a:ea typeface="Arial"/>
                <a:cs typeface="Arial"/>
                <a:sym typeface="Arial"/>
              </a:rPr>
              <a:t>Outi Räisänen, estetuomari C-PJ</a:t>
            </a:r>
            <a:endParaRPr sz="3200">
              <a:latin typeface="Arial"/>
              <a:ea typeface="Arial"/>
              <a:cs typeface="Arial"/>
              <a:sym typeface="Arial"/>
            </a:endParaRPr>
          </a:p>
          <a:p>
            <a:pPr marL="457200" marR="0" lvl="0" indent="-401320" algn="l" rtl="0">
              <a:lnSpc>
                <a:spcPct val="90000"/>
              </a:lnSpc>
              <a:spcBef>
                <a:spcPts val="1000"/>
              </a:spcBef>
              <a:spcAft>
                <a:spcPts val="0"/>
              </a:spcAft>
              <a:buSzPct val="100000"/>
              <a:buChar char="•"/>
            </a:pPr>
            <a:r>
              <a:rPr lang="fi" sz="3200">
                <a:latin typeface="Arial"/>
                <a:ea typeface="Arial"/>
                <a:cs typeface="Arial"/>
                <a:sym typeface="Arial"/>
              </a:rPr>
              <a:t>Kimmo Kinnunen, ratamestari, nuorten hevosten suorituskykytuomari</a:t>
            </a:r>
            <a:endParaRPr sz="3200">
              <a:latin typeface="Arial"/>
              <a:ea typeface="Arial"/>
              <a:cs typeface="Arial"/>
              <a:sym typeface="Arial"/>
            </a:endParaRPr>
          </a:p>
          <a:p>
            <a:pPr marL="457200" marR="0" lvl="0" indent="-401320" algn="l" rtl="0">
              <a:lnSpc>
                <a:spcPct val="90000"/>
              </a:lnSpc>
              <a:spcBef>
                <a:spcPts val="1000"/>
              </a:spcBef>
              <a:spcAft>
                <a:spcPts val="0"/>
              </a:spcAft>
              <a:buSzPct val="100000"/>
              <a:buChar char="•"/>
            </a:pPr>
            <a:r>
              <a:rPr lang="fi" sz="3200">
                <a:latin typeface="Arial"/>
                <a:ea typeface="Arial"/>
                <a:cs typeface="Arial"/>
                <a:sym typeface="Arial"/>
              </a:rPr>
              <a:t>Mari Lahti, stewardi</a:t>
            </a:r>
            <a:endParaRPr sz="3200">
              <a:latin typeface="Arial"/>
              <a:ea typeface="Arial"/>
              <a:cs typeface="Arial"/>
              <a:sym typeface="Arial"/>
            </a:endParaRPr>
          </a:p>
          <a:p>
            <a:pPr marL="457200" marR="0" lvl="0" indent="-401320" algn="l" rtl="0">
              <a:lnSpc>
                <a:spcPct val="90000"/>
              </a:lnSpc>
              <a:spcBef>
                <a:spcPts val="1000"/>
              </a:spcBef>
              <a:spcAft>
                <a:spcPts val="0"/>
              </a:spcAft>
              <a:buSzPct val="100000"/>
              <a:buChar char="•"/>
            </a:pPr>
            <a:r>
              <a:rPr lang="fi" sz="3200">
                <a:latin typeface="Arial"/>
                <a:ea typeface="Arial"/>
                <a:cs typeface="Arial"/>
                <a:sym typeface="Arial"/>
              </a:rPr>
              <a:t>Tiina Räisänen, stewardi</a:t>
            </a:r>
            <a:endParaRPr sz="3200">
              <a:latin typeface="Arial"/>
              <a:ea typeface="Arial"/>
              <a:cs typeface="Arial"/>
              <a:sym typeface="Arial"/>
            </a:endParaRPr>
          </a:p>
          <a:p>
            <a:pPr marL="457200" lvl="0" indent="-401320" algn="l" rtl="0">
              <a:lnSpc>
                <a:spcPct val="90000"/>
              </a:lnSpc>
              <a:spcBef>
                <a:spcPts val="1000"/>
              </a:spcBef>
              <a:spcAft>
                <a:spcPts val="0"/>
              </a:spcAft>
              <a:buSzPct val="100000"/>
              <a:buChar char="•"/>
            </a:pPr>
            <a:r>
              <a:rPr lang="fi" sz="3200">
                <a:latin typeface="Arial"/>
                <a:ea typeface="Arial"/>
                <a:cs typeface="Arial"/>
                <a:sym typeface="Arial"/>
              </a:rPr>
              <a:t>Marita Räsänen, estetuomari C-PJ, stewardi</a:t>
            </a:r>
            <a:endParaRPr sz="3200">
              <a:latin typeface="Arial"/>
              <a:ea typeface="Arial"/>
              <a:cs typeface="Arial"/>
              <a:sym typeface="Arial"/>
            </a:endParaRPr>
          </a:p>
          <a:p>
            <a:pPr marL="457200" lvl="0" indent="-401320" algn="l" rtl="0">
              <a:lnSpc>
                <a:spcPct val="90000"/>
              </a:lnSpc>
              <a:spcBef>
                <a:spcPts val="1000"/>
              </a:spcBef>
              <a:spcAft>
                <a:spcPts val="0"/>
              </a:spcAft>
              <a:buSzPct val="100000"/>
              <a:buChar char="•"/>
            </a:pPr>
            <a:r>
              <a:rPr lang="fi" sz="3200">
                <a:latin typeface="Arial"/>
                <a:ea typeface="Arial"/>
                <a:cs typeface="Arial"/>
                <a:sym typeface="Arial"/>
              </a:rPr>
              <a:t>Anu Koistinen, stewardi</a:t>
            </a:r>
            <a:endParaRPr sz="3200">
              <a:latin typeface="Arial"/>
              <a:ea typeface="Arial"/>
              <a:cs typeface="Arial"/>
              <a:sym typeface="Arial"/>
            </a:endParaRPr>
          </a:p>
          <a:p>
            <a:pPr marL="457200" lvl="0" indent="-401320" algn="l" rtl="0">
              <a:lnSpc>
                <a:spcPct val="90000"/>
              </a:lnSpc>
              <a:spcBef>
                <a:spcPts val="1000"/>
              </a:spcBef>
              <a:spcAft>
                <a:spcPts val="0"/>
              </a:spcAft>
              <a:buSzPct val="100000"/>
              <a:buChar char="•"/>
            </a:pPr>
            <a:r>
              <a:rPr lang="fi" sz="3200">
                <a:latin typeface="Arial"/>
                <a:ea typeface="Arial"/>
                <a:cs typeface="Arial"/>
                <a:sym typeface="Arial"/>
              </a:rPr>
              <a:t>Miina Soini, taitotuomari, ratamestari</a:t>
            </a:r>
            <a:endParaRPr sz="3200">
              <a:latin typeface="Arial"/>
              <a:ea typeface="Arial"/>
              <a:cs typeface="Arial"/>
              <a:sym typeface="Arial"/>
            </a:endParaRPr>
          </a:p>
          <a:p>
            <a:pPr marL="457200" lvl="0" indent="-401320" algn="l" rtl="0">
              <a:lnSpc>
                <a:spcPct val="90000"/>
              </a:lnSpc>
              <a:spcBef>
                <a:spcPts val="1000"/>
              </a:spcBef>
              <a:spcAft>
                <a:spcPts val="0"/>
              </a:spcAft>
              <a:buSzPct val="100000"/>
              <a:buChar char="•"/>
            </a:pPr>
            <a:r>
              <a:rPr lang="fi" sz="3200">
                <a:latin typeface="Arial"/>
                <a:ea typeface="Arial"/>
                <a:cs typeface="Arial"/>
                <a:sym typeface="Arial"/>
              </a:rPr>
              <a:t>Laura Jylhä, estetuomari</a:t>
            </a:r>
            <a:endParaRPr sz="3200">
              <a:latin typeface="Arial"/>
              <a:ea typeface="Arial"/>
              <a:cs typeface="Arial"/>
              <a:sym typeface="Arial"/>
            </a:endParaRPr>
          </a:p>
          <a:p>
            <a:pPr marL="457200" lvl="0" indent="0" algn="l" rtl="0">
              <a:lnSpc>
                <a:spcPct val="90000"/>
              </a:lnSpc>
              <a:spcBef>
                <a:spcPts val="1000"/>
              </a:spcBef>
              <a:spcAft>
                <a:spcPts val="0"/>
              </a:spcAft>
              <a:buSzPct val="56250"/>
              <a:buNone/>
            </a:pPr>
            <a:endParaRPr sz="3200">
              <a:solidFill>
                <a:srgbClr val="FF0000"/>
              </a:solidFill>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a:latin typeface="Arial"/>
              <a:ea typeface="Arial"/>
              <a:cs typeface="Arial"/>
              <a:sym typeface="Arial"/>
            </a:endParaRPr>
          </a:p>
        </p:txBody>
      </p:sp>
      <p:sp>
        <p:nvSpPr>
          <p:cNvPr id="109" name="Google Shape;109;p15"/>
          <p:cNvSpPr txBox="1"/>
          <p:nvPr/>
        </p:nvSpPr>
        <p:spPr>
          <a:xfrm>
            <a:off x="7751650" y="4078025"/>
            <a:ext cx="44655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i="0" u="none" strike="noStrike" cap="none">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Toimintaa vuodelta 2025 </a:t>
            </a:r>
            <a:endParaRPr b="1">
              <a:solidFill>
                <a:srgbClr val="FF0000"/>
              </a:solidFill>
              <a:latin typeface="Arial"/>
              <a:ea typeface="Arial"/>
              <a:cs typeface="Arial"/>
              <a:sym typeface="Arial"/>
            </a:endParaRPr>
          </a:p>
        </p:txBody>
      </p:sp>
      <p:sp>
        <p:nvSpPr>
          <p:cNvPr id="115" name="Google Shape;115;p5"/>
          <p:cNvSpPr txBox="1">
            <a:spLocks noGrp="1"/>
          </p:cNvSpPr>
          <p:nvPr>
            <p:ph type="body" idx="1"/>
          </p:nvPr>
        </p:nvSpPr>
        <p:spPr>
          <a:xfrm>
            <a:off x="838200" y="1629163"/>
            <a:ext cx="10515600" cy="484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fi">
                <a:latin typeface="Arial"/>
                <a:ea typeface="Arial"/>
                <a:cs typeface="Arial"/>
                <a:sym typeface="Arial"/>
              </a:rPr>
              <a:t>Vuoden 2025: toimintasuunnitelmassa tavoitteena oli järjestää kilpailutoimintaa sekä este- että kouluratsastuksessa.</a:t>
            </a:r>
            <a:endParaRPr>
              <a:latin typeface="Arial"/>
              <a:ea typeface="Arial"/>
              <a:cs typeface="Arial"/>
              <a:sym typeface="Arial"/>
            </a:endParaRPr>
          </a:p>
          <a:p>
            <a:pPr marL="0" lvl="0" indent="0" algn="l" rtl="0">
              <a:lnSpc>
                <a:spcPct val="90000"/>
              </a:lnSpc>
              <a:spcBef>
                <a:spcPts val="0"/>
              </a:spcBef>
              <a:spcAft>
                <a:spcPts val="0"/>
              </a:spcAft>
              <a:buSzPts val="1800"/>
              <a:buNone/>
            </a:pPr>
            <a:r>
              <a:rPr lang="fi">
                <a:latin typeface="Arial"/>
                <a:ea typeface="Arial"/>
                <a:cs typeface="Arial"/>
                <a:sym typeface="Arial"/>
              </a:rPr>
              <a:t>  </a:t>
            </a:r>
            <a:endParaRPr>
              <a:latin typeface="Arial"/>
              <a:ea typeface="Arial"/>
              <a:cs typeface="Arial"/>
              <a:sym typeface="Arial"/>
            </a:endParaRPr>
          </a:p>
          <a:p>
            <a:pPr marL="0" lvl="0" indent="0" algn="l" rtl="0">
              <a:lnSpc>
                <a:spcPct val="90000"/>
              </a:lnSpc>
              <a:spcBef>
                <a:spcPts val="0"/>
              </a:spcBef>
              <a:spcAft>
                <a:spcPts val="0"/>
              </a:spcAft>
              <a:buSzPts val="1800"/>
              <a:buNone/>
            </a:pPr>
            <a:r>
              <a:rPr lang="fi">
                <a:latin typeface="Arial"/>
                <a:ea typeface="Arial"/>
                <a:cs typeface="Arial"/>
                <a:sym typeface="Arial"/>
              </a:rPr>
              <a:t>Tavoitteena on ollut tukea kaikentasoisia ratsastajia kasvamaan toisia kunnioittaviksi ja hyvät käytöstavat omaaviksi kilpailijoiksi reilun pelin hengessä.</a:t>
            </a:r>
            <a:endParaRPr>
              <a:latin typeface="Arial"/>
              <a:ea typeface="Arial"/>
              <a:cs typeface="Arial"/>
              <a:sym typeface="Arial"/>
            </a:endParaRPr>
          </a:p>
          <a:p>
            <a:pPr marL="0" lvl="0" indent="0" algn="l" rtl="0">
              <a:lnSpc>
                <a:spcPct val="90000"/>
              </a:lnSpc>
              <a:spcBef>
                <a:spcPts val="0"/>
              </a:spcBef>
              <a:spcAft>
                <a:spcPts val="0"/>
              </a:spcAft>
              <a:buSzPts val="1800"/>
              <a:buNone/>
            </a:pP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4045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Toimintaa vuodelta 2025 </a:t>
            </a:r>
            <a:endParaRPr b="1">
              <a:solidFill>
                <a:srgbClr val="FF0000"/>
              </a:solidFill>
              <a:latin typeface="Arial"/>
              <a:ea typeface="Arial"/>
              <a:cs typeface="Arial"/>
              <a:sym typeface="Arial"/>
            </a:endParaRPr>
          </a:p>
        </p:txBody>
      </p:sp>
      <p:sp>
        <p:nvSpPr>
          <p:cNvPr id="121" name="Google Shape;121;p6"/>
          <p:cNvSpPr txBox="1">
            <a:spLocks noGrp="1"/>
          </p:cNvSpPr>
          <p:nvPr>
            <p:ph type="body" idx="1"/>
          </p:nvPr>
        </p:nvSpPr>
        <p:spPr>
          <a:xfrm>
            <a:off x="838200" y="1730113"/>
            <a:ext cx="10515600" cy="484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latin typeface="Arial"/>
              <a:ea typeface="Arial"/>
              <a:cs typeface="Arial"/>
              <a:sym typeface="Arial"/>
            </a:endParaRPr>
          </a:p>
          <a:p>
            <a:pPr marL="635000" lvl="0" indent="-457200" algn="l" rtl="0">
              <a:lnSpc>
                <a:spcPct val="90000"/>
              </a:lnSpc>
              <a:spcBef>
                <a:spcPts val="1000"/>
              </a:spcBef>
              <a:spcAft>
                <a:spcPts val="0"/>
              </a:spcAft>
              <a:buSzPts val="2800"/>
              <a:buChar char="•"/>
            </a:pPr>
            <a:r>
              <a:rPr lang="fi" sz="2400">
                <a:latin typeface="Arial"/>
                <a:ea typeface="Arial"/>
                <a:cs typeface="Arial"/>
                <a:sym typeface="Arial"/>
              </a:rPr>
              <a:t>Kilpailutoiminnan järjestäjinä olemme panostaneet hyvään ja laadukkaaseen toimintaan. Tähän pääsemiseksi olemme pyrkineet huolehtimaan talkoolaisten osaamisesta ja pysymään omavaraisina kouluttamalla uusia toimihenkilöitä sekä pitämällä yllä olemassa olevien pätevyyksiä.</a:t>
            </a:r>
            <a:endParaRPr>
              <a:latin typeface="Arial"/>
              <a:ea typeface="Arial"/>
              <a:cs typeface="Arial"/>
              <a:sym typeface="Arial"/>
            </a:endParaRPr>
          </a:p>
          <a:p>
            <a:pPr marL="635000" lvl="0" indent="-457200" algn="l" rtl="0">
              <a:lnSpc>
                <a:spcPct val="90000"/>
              </a:lnSpc>
              <a:spcBef>
                <a:spcPts val="1000"/>
              </a:spcBef>
              <a:spcAft>
                <a:spcPts val="0"/>
              </a:spcAft>
              <a:buSzPts val="2800"/>
              <a:buChar char="•"/>
            </a:pPr>
            <a:r>
              <a:rPr lang="fi" sz="2400">
                <a:latin typeface="Arial"/>
                <a:ea typeface="Arial"/>
                <a:cs typeface="Arial"/>
                <a:sym typeface="Arial"/>
              </a:rPr>
              <a:t>Toiminnan mahdollistamiseksi olemme aktiivisesti hankkineet sponsoreita, hakeneet avustuksia ja lisäksi markkinoineet  Ullmaxin urheiluasuja.</a:t>
            </a:r>
            <a:endParaRPr>
              <a:latin typeface="Arial"/>
              <a:ea typeface="Arial"/>
              <a:cs typeface="Arial"/>
              <a:sym typeface="Arial"/>
            </a:endParaRPr>
          </a:p>
          <a:p>
            <a:pPr marL="635000" lvl="0" indent="-457200" algn="l" rtl="0">
              <a:lnSpc>
                <a:spcPct val="90000"/>
              </a:lnSpc>
              <a:spcBef>
                <a:spcPts val="1000"/>
              </a:spcBef>
              <a:spcAft>
                <a:spcPts val="0"/>
              </a:spcAft>
              <a:buSzPts val="2800"/>
              <a:buChar char="•"/>
            </a:pPr>
            <a:r>
              <a:rPr lang="fi" sz="2400">
                <a:latin typeface="Arial"/>
                <a:ea typeface="Arial"/>
                <a:cs typeface="Arial"/>
                <a:sym typeface="Arial"/>
              </a:rPr>
              <a:t>Pyrimme vuosittain seuran taloudellisen tilanteen salliessa tukemaan seuramme kilpailijoita maksamalla kilpailijalisenssit takaisin ja tämä oli mahdollista vuonna 2025.</a:t>
            </a:r>
            <a:endParaRPr>
              <a:latin typeface="Arial"/>
              <a:ea typeface="Arial"/>
              <a:cs typeface="Arial"/>
              <a:sym typeface="Arial"/>
            </a:endParaRPr>
          </a:p>
          <a:p>
            <a:pPr marL="457200" lvl="0" indent="0" algn="l" rtl="0">
              <a:lnSpc>
                <a:spcPct val="90000"/>
              </a:lnSpc>
              <a:spcBef>
                <a:spcPts val="1000"/>
              </a:spcBef>
              <a:spcAft>
                <a:spcPts val="0"/>
              </a:spcAft>
              <a:buSzPts val="1800"/>
              <a:buNone/>
            </a:pPr>
            <a:endParaRPr sz="2000">
              <a:latin typeface="Arial"/>
              <a:ea typeface="Arial"/>
              <a:cs typeface="Arial"/>
              <a:sym typeface="Arial"/>
            </a:endParaRPr>
          </a:p>
          <a:p>
            <a:pPr marL="228600" lvl="0" indent="-50800" algn="l" rtl="0">
              <a:lnSpc>
                <a:spcPct val="90000"/>
              </a:lnSpc>
              <a:spcBef>
                <a:spcPts val="1000"/>
              </a:spcBef>
              <a:spcAft>
                <a:spcPts val="0"/>
              </a:spcAft>
              <a:buSzPts val="2800"/>
              <a:buNone/>
            </a:pP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i" b="1">
                <a:latin typeface="Arial"/>
                <a:ea typeface="Arial"/>
                <a:cs typeface="Arial"/>
                <a:sym typeface="Arial"/>
              </a:rPr>
              <a:t>Toimintaa vuodelta 2025 </a:t>
            </a:r>
            <a:endParaRPr>
              <a:solidFill>
                <a:srgbClr val="FF0000"/>
              </a:solidFill>
              <a:latin typeface="Arial"/>
              <a:ea typeface="Arial"/>
              <a:cs typeface="Arial"/>
              <a:sym typeface="Arial"/>
            </a:endParaRPr>
          </a:p>
        </p:txBody>
      </p:sp>
      <p:sp>
        <p:nvSpPr>
          <p:cNvPr id="127" name="Google Shape;127;p7"/>
          <p:cNvSpPr txBox="1">
            <a:spLocks noGrp="1"/>
          </p:cNvSpPr>
          <p:nvPr>
            <p:ph type="body" idx="1"/>
          </p:nvPr>
        </p:nvSpPr>
        <p:spPr>
          <a:xfrm>
            <a:off x="838200" y="2162050"/>
            <a:ext cx="10438500" cy="4695900"/>
          </a:xfrm>
          <a:prstGeom prst="rect">
            <a:avLst/>
          </a:prstGeom>
          <a:noFill/>
          <a:ln>
            <a:noFill/>
          </a:ln>
        </p:spPr>
        <p:txBody>
          <a:bodyPr spcFirstLastPara="1" wrap="square" lIns="91425" tIns="45700" rIns="91425" bIns="45700" anchor="t" anchorCtr="0">
            <a:normAutofit fontScale="25000" lnSpcReduction="10000"/>
          </a:bodyPr>
          <a:lstStyle/>
          <a:p>
            <a:pPr marL="457200" lvl="0" indent="0" algn="l" rtl="0">
              <a:lnSpc>
                <a:spcPct val="115000"/>
              </a:lnSpc>
              <a:spcBef>
                <a:spcPts val="0"/>
              </a:spcBef>
              <a:spcAft>
                <a:spcPts val="0"/>
              </a:spcAft>
              <a:buNone/>
            </a:pPr>
            <a:endParaRPr sz="9723">
              <a:latin typeface="Arial"/>
              <a:ea typeface="Arial"/>
              <a:cs typeface="Arial"/>
              <a:sym typeface="Arial"/>
            </a:endParaRPr>
          </a:p>
          <a:p>
            <a:pPr marL="228600" lvl="0" indent="-218629" algn="l" rtl="0">
              <a:lnSpc>
                <a:spcPct val="115000"/>
              </a:lnSpc>
              <a:spcBef>
                <a:spcPts val="0"/>
              </a:spcBef>
              <a:spcAft>
                <a:spcPts val="0"/>
              </a:spcAft>
              <a:buClr>
                <a:schemeClr val="dk1"/>
              </a:buClr>
              <a:buSzPct val="100000"/>
              <a:buChar char="•"/>
            </a:pPr>
            <a:r>
              <a:rPr lang="fi" sz="9723">
                <a:latin typeface="Arial"/>
                <a:ea typeface="Arial"/>
                <a:cs typeface="Arial"/>
                <a:sym typeface="Arial"/>
              </a:rPr>
              <a:t>Seuran kotimaneesissa ja muilla lähitalleilla on ollut mahdollisuus osallistua  valmennuksiin. Valmennuksia ovat pitäneet mm. Kimmo Kinnunen, Mari-Tiina Jääskeläinen, Terhi Vartiainen, Jonna Bordi, Anni Immonen ja Kristiina Purdy. </a:t>
            </a:r>
            <a:endParaRPr sz="9723">
              <a:latin typeface="Arial"/>
              <a:ea typeface="Arial"/>
              <a:cs typeface="Arial"/>
              <a:sym typeface="Arial"/>
            </a:endParaRPr>
          </a:p>
          <a:p>
            <a:pPr marL="228600" lvl="0" indent="-218629" algn="l" rtl="0">
              <a:lnSpc>
                <a:spcPct val="115000"/>
              </a:lnSpc>
              <a:spcBef>
                <a:spcPts val="0"/>
              </a:spcBef>
              <a:spcAft>
                <a:spcPts val="0"/>
              </a:spcAft>
              <a:buClr>
                <a:schemeClr val="dk1"/>
              </a:buClr>
              <a:buSzPct val="100000"/>
              <a:buChar char="•"/>
            </a:pPr>
            <a:r>
              <a:rPr lang="fi" sz="9723">
                <a:latin typeface="Arial"/>
                <a:ea typeface="Arial"/>
                <a:cs typeface="Arial"/>
                <a:sym typeface="Arial"/>
              </a:rPr>
              <a:t>Aktiivisia seuralaisia on toiminut talkoolaisina kilpailujen järjestämisessä kokeneiden toimihenkilöiden kanssa. </a:t>
            </a:r>
            <a:endParaRPr sz="9723">
              <a:latin typeface="Arial"/>
              <a:ea typeface="Arial"/>
              <a:cs typeface="Arial"/>
              <a:sym typeface="Arial"/>
            </a:endParaRPr>
          </a:p>
          <a:p>
            <a:pPr marL="228600" lvl="0" indent="-218629" algn="l" rtl="0">
              <a:lnSpc>
                <a:spcPct val="115000"/>
              </a:lnSpc>
              <a:spcBef>
                <a:spcPts val="1000"/>
              </a:spcBef>
              <a:spcAft>
                <a:spcPts val="0"/>
              </a:spcAft>
              <a:buClr>
                <a:schemeClr val="dk1"/>
              </a:buClr>
              <a:buSzPct val="100000"/>
              <a:buChar char="•"/>
            </a:pPr>
            <a:r>
              <a:rPr lang="fi" sz="9723">
                <a:latin typeface="Arial"/>
                <a:ea typeface="Arial"/>
                <a:cs typeface="Arial"/>
                <a:sym typeface="Arial"/>
              </a:rPr>
              <a:t>Talkoolaiset ovat tärkeitä seuran toiminnan kannalta, jotta pystymme tarjoamaan kilpailijoille mahdollisimman toimivat puitteet harjoitella ja pystymme huolehtimaan varainkeruusta. </a:t>
            </a:r>
            <a:endParaRPr sz="9723">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br>
              <a:rPr lang="fi">
                <a:latin typeface="Arial"/>
                <a:ea typeface="Arial"/>
                <a:cs typeface="Arial"/>
                <a:sym typeface="Arial"/>
              </a:rPr>
            </a:br>
            <a:endParaRPr>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1ec6a47571_0_19"/>
          <p:cNvSpPr txBox="1">
            <a:spLocks noGrp="1"/>
          </p:cNvSpPr>
          <p:nvPr>
            <p:ph type="title"/>
          </p:nvPr>
        </p:nvSpPr>
        <p:spPr>
          <a:xfrm>
            <a:off x="212125"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i" b="1">
                <a:latin typeface="Arial"/>
                <a:ea typeface="Arial"/>
                <a:cs typeface="Arial"/>
                <a:sym typeface="Arial"/>
              </a:rPr>
              <a:t>Seuravaatteet</a:t>
            </a:r>
            <a:endParaRPr>
              <a:latin typeface="Arial"/>
              <a:ea typeface="Arial"/>
              <a:cs typeface="Arial"/>
              <a:sym typeface="Arial"/>
            </a:endParaRPr>
          </a:p>
        </p:txBody>
      </p:sp>
      <p:pic>
        <p:nvPicPr>
          <p:cNvPr id="134" name="Google Shape;134;g31ec6a47571_0_19"/>
          <p:cNvPicPr preferRelativeResize="0"/>
          <p:nvPr/>
        </p:nvPicPr>
        <p:blipFill rotWithShape="1">
          <a:blip r:embed="rId3">
            <a:alphaModFix/>
          </a:blip>
          <a:srcRect/>
          <a:stretch/>
        </p:blipFill>
        <p:spPr>
          <a:xfrm>
            <a:off x="212126" y="1233975"/>
            <a:ext cx="4977652" cy="5364798"/>
          </a:xfrm>
          <a:prstGeom prst="rect">
            <a:avLst/>
          </a:prstGeom>
          <a:noFill/>
          <a:ln>
            <a:noFill/>
          </a:ln>
        </p:spPr>
      </p:pic>
      <p:sp>
        <p:nvSpPr>
          <p:cNvPr id="135" name="Google Shape;135;g31ec6a47571_0_19"/>
          <p:cNvSpPr txBox="1"/>
          <p:nvPr/>
        </p:nvSpPr>
        <p:spPr>
          <a:xfrm>
            <a:off x="5726775" y="2352925"/>
            <a:ext cx="5998200" cy="2693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rgbClr val="000000"/>
              </a:buClr>
              <a:buSzPts val="2000"/>
              <a:buChar char="●"/>
            </a:pPr>
            <a:r>
              <a:rPr lang="fi" sz="2000" i="0" u="none" strike="noStrike" cap="none">
                <a:solidFill>
                  <a:srgbClr val="000000"/>
                </a:solidFill>
              </a:rPr>
              <a:t>Tarjolla Craftin ja Cliniquen paitoja, huppareita, takkeja, housuja, liivejä</a:t>
            </a:r>
            <a:r>
              <a:rPr lang="fi" sz="2000" i="0" u="none" strike="noStrike" cap="none">
                <a:solidFill>
                  <a:schemeClr val="dk1"/>
                </a:solidFill>
              </a:rPr>
              <a:t> </a:t>
            </a:r>
            <a:r>
              <a:rPr lang="fi" sz="2000" i="0" u="none" strike="noStrike" cap="none">
                <a:solidFill>
                  <a:srgbClr val="000000"/>
                </a:solidFill>
              </a:rPr>
              <a:t>ja pipoja. Hakkapeliittojen logo on rinnassa pienellä ja selässä isolla</a:t>
            </a:r>
            <a:endParaRPr sz="2000" i="0" u="none" strike="noStrike" cap="none">
              <a:solidFill>
                <a:srgbClr val="000000"/>
              </a:solidFill>
            </a:endParaRPr>
          </a:p>
          <a:p>
            <a:pPr marL="457200" marR="0" lvl="0" indent="-355600" algn="l" rtl="0">
              <a:lnSpc>
                <a:spcPct val="100000"/>
              </a:lnSpc>
              <a:spcBef>
                <a:spcPts val="0"/>
              </a:spcBef>
              <a:spcAft>
                <a:spcPts val="0"/>
              </a:spcAft>
              <a:buClr>
                <a:srgbClr val="000000"/>
              </a:buClr>
              <a:buSzPts val="2000"/>
              <a:buChar char="●"/>
            </a:pPr>
            <a:r>
              <a:rPr lang="fi" sz="2000" i="0" u="none" strike="noStrike" cap="none">
                <a:solidFill>
                  <a:srgbClr val="000000"/>
                </a:solidFill>
              </a:rPr>
              <a:t>Vaatteet ovat myynnissä jatkuvasti ja niitä voi tilata omatoimisesti Joen Tukkutiimin verkkokaupasta:</a:t>
            </a:r>
            <a:endParaRPr sz="2000" i="0" u="none" strike="noStrike" cap="none">
              <a:solidFill>
                <a:srgbClr val="000000"/>
              </a:solidFill>
            </a:endParaRPr>
          </a:p>
          <a:p>
            <a:pPr marL="457200" marR="0" lvl="0" indent="0" algn="l" rtl="0">
              <a:lnSpc>
                <a:spcPct val="100000"/>
              </a:lnSpc>
              <a:spcBef>
                <a:spcPts val="0"/>
              </a:spcBef>
              <a:spcAft>
                <a:spcPts val="0"/>
              </a:spcAft>
              <a:buClr>
                <a:srgbClr val="000000"/>
              </a:buClr>
              <a:buSzPts val="2300"/>
              <a:buFont typeface="Arial"/>
              <a:buNone/>
            </a:pPr>
            <a:r>
              <a:rPr lang="fi" sz="2300" b="1" i="0" u="sng" strike="noStrike" cap="none">
                <a:solidFill>
                  <a:schemeClr val="hlink"/>
                </a:solidFill>
                <a:hlinkClick r:id="rId4"/>
              </a:rPr>
              <a:t>HAKKAPELIITAT -71 | Joen Tukkutiimi</a:t>
            </a:r>
            <a:r>
              <a:rPr lang="fi" sz="200" i="0" u="none" strike="noStrike" cap="none">
                <a:solidFill>
                  <a:srgbClr val="000000"/>
                </a:solidFill>
              </a:rPr>
              <a:t>T</a:t>
            </a:r>
            <a:endParaRPr sz="200" i="0" u="none" strike="noStrike" cap="none">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2172</Words>
  <Application>Microsoft Office PowerPoint</Application>
  <PresentationFormat>Laajakuva</PresentationFormat>
  <Paragraphs>293</Paragraphs>
  <Slides>40</Slides>
  <Notes>39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40</vt:i4>
      </vt:variant>
    </vt:vector>
  </HeadingPairs>
  <TitlesOfParts>
    <vt:vector size="45" baseType="lpstr">
      <vt:lpstr>Arial</vt:lpstr>
      <vt:lpstr>Calibri</vt:lpstr>
      <vt:lpstr>Comic Sans MS</vt:lpstr>
      <vt:lpstr>Wingdings</vt:lpstr>
      <vt:lpstr>Office Theme</vt:lpstr>
      <vt:lpstr>PowerPoint-esitys</vt:lpstr>
      <vt:lpstr>Ohjelma </vt:lpstr>
      <vt:lpstr>Johtokunta vuonna 2025</vt:lpstr>
      <vt:lpstr>Johtokunnan ulkopuolella</vt:lpstr>
      <vt:lpstr>  </vt:lpstr>
      <vt:lpstr>Toimintaa vuodelta 2025 </vt:lpstr>
      <vt:lpstr>Toimintaa vuodelta 2025 </vt:lpstr>
      <vt:lpstr>Toimintaa vuodelta 2025 </vt:lpstr>
      <vt:lpstr>Seuravaatteet</vt:lpstr>
      <vt:lpstr>Jäsenet &amp; kilpailuluvat </vt:lpstr>
      <vt:lpstr>Jäsenten ikäjakauma v.2025</vt:lpstr>
      <vt:lpstr>Jäsenlajit v, 2025</vt:lpstr>
      <vt:lpstr>Kilpailut – 2025</vt:lpstr>
      <vt:lpstr> Kisapäivät 2025 </vt:lpstr>
      <vt:lpstr>HA-71 Koulumestaruudet 2025</vt:lpstr>
      <vt:lpstr>HA-71 Estemestaruudet 2025</vt:lpstr>
      <vt:lpstr>Aluemestaruudet 2025</vt:lpstr>
      <vt:lpstr>PowerPoint-esitys</vt:lpstr>
      <vt:lpstr>Alueiden väliset joukkuemestaruudet, kenttäratsastus 13-14.9.2025</vt:lpstr>
      <vt:lpstr>Lisäksi muun muassa:</vt:lpstr>
      <vt:lpstr>PowerPoint-esitys</vt:lpstr>
      <vt:lpstr>HA -71 ranking 2025 </vt:lpstr>
      <vt:lpstr>Katse vuoteen 2026 </vt:lpstr>
      <vt:lpstr>PowerPoint-esitys</vt:lpstr>
      <vt:lpstr>Palkittavat</vt:lpstr>
      <vt:lpstr>Palkittavat</vt:lpstr>
      <vt:lpstr>Palkittavat</vt:lpstr>
      <vt:lpstr>Palkittavat</vt:lpstr>
      <vt:lpstr>Palkittavat </vt:lpstr>
      <vt:lpstr>Palkittavat</vt:lpstr>
      <vt:lpstr>Vuosikokous 21.2.2026 asialista</vt:lpstr>
      <vt:lpstr>PowerPoint-esitys</vt:lpstr>
      <vt:lpstr>PowerPoint-esitys</vt:lpstr>
      <vt:lpstr>PowerPoint-esitys</vt:lpstr>
      <vt:lpstr>PowerPoint-esitys</vt:lpstr>
      <vt:lpstr>Toimintasuunnitelma 2026</vt:lpstr>
      <vt:lpstr>Toimintasuunnitelma 2026 </vt:lpstr>
      <vt:lpstr>Toimintasuunnitelma 2026</vt:lpstr>
      <vt:lpstr>Talousarvio 2026</vt:lpstr>
      <vt:lpstr>Muistattehan että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Soininen Jatta</dc:creator>
  <cp:lastModifiedBy>Putkonen-Hutchins Mari</cp:lastModifiedBy>
  <cp:revision>1</cp:revision>
  <dcterms:modified xsi:type="dcterms:W3CDTF">2026-02-22T11:21:47Z</dcterms:modified>
</cp:coreProperties>
</file>